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13"/>
  </p:normalViewPr>
  <p:slideViewPr>
    <p:cSldViewPr snapToGrid="0" snapToObjects="1">
      <p:cViewPr varScale="1">
        <p:scale>
          <a:sx n="121" d="100"/>
          <a:sy n="121" d="100"/>
        </p:scale>
        <p:origin x="20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FCDA097E-E89E-554A-80E6-C98110C24477}"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1645521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A097E-E89E-554A-80E6-C98110C24477}"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17088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A097E-E89E-554A-80E6-C98110C24477}"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89099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A097E-E89E-554A-80E6-C98110C24477}"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158374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FCDA097E-E89E-554A-80E6-C98110C24477}"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2378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CDA097E-E89E-554A-80E6-C98110C24477}"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405378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CDA097E-E89E-554A-80E6-C98110C24477}" type="datetimeFigureOut">
              <a:rPr lang="nl-NL" smtClean="0"/>
              <a:t>28-09-16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137598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FCDA097E-E89E-554A-80E6-C98110C24477}" type="datetimeFigureOut">
              <a:rPr lang="nl-NL" smtClean="0"/>
              <a:t>28-09-16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207670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CDA097E-E89E-554A-80E6-C98110C24477}" type="datetimeFigureOut">
              <a:rPr lang="nl-NL" smtClean="0"/>
              <a:t>28-09-16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159556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FCDA097E-E89E-554A-80E6-C98110C24477}"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161396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FCDA097E-E89E-554A-80E6-C98110C24477}"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4042B09-69AD-1F49-B99D-76B95E81DCB4}" type="slidenum">
              <a:rPr lang="nl-NL" smtClean="0"/>
              <a:t>‹nr.›</a:t>
            </a:fld>
            <a:endParaRPr lang="nl-NL"/>
          </a:p>
        </p:txBody>
      </p:sp>
    </p:spTree>
    <p:extLst>
      <p:ext uri="{BB962C8B-B14F-4D97-AF65-F5344CB8AC3E}">
        <p14:creationId xmlns:p14="http://schemas.microsoft.com/office/powerpoint/2010/main" val="10665328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A097E-E89E-554A-80E6-C98110C24477}" type="datetimeFigureOut">
              <a:rPr lang="nl-NL" smtClean="0"/>
              <a:t>28-09-16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42B09-69AD-1F49-B99D-76B95E81DCB4}" type="slidenum">
              <a:rPr lang="nl-NL" smtClean="0"/>
              <a:t>‹nr.›</a:t>
            </a:fld>
            <a:endParaRPr lang="nl-NL"/>
          </a:p>
        </p:txBody>
      </p:sp>
    </p:spTree>
    <p:extLst>
      <p:ext uri="{BB962C8B-B14F-4D97-AF65-F5344CB8AC3E}">
        <p14:creationId xmlns:p14="http://schemas.microsoft.com/office/powerpoint/2010/main" val="1753912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2707862" y="3650810"/>
            <a:ext cx="2814514" cy="746244"/>
          </a:xfrm>
          <a:prstGeom prst="wedgeRoundRectCallout">
            <a:avLst>
              <a:gd name="adj1" fmla="val -44387"/>
              <a:gd name="adj2" fmla="val 77634"/>
              <a:gd name="adj3" fmla="val 16667"/>
            </a:avLst>
          </a:prstGeom>
          <a:noFill/>
          <a:ln w="31750">
            <a:solidFill>
              <a:srgbClr val="7030A0"/>
            </a:solidFill>
          </a:ln>
        </p:spPr>
        <p:style>
          <a:lnRef idx="1">
            <a:schemeClr val="accent3"/>
          </a:lnRef>
          <a:fillRef idx="2">
            <a:schemeClr val="accent3"/>
          </a:fillRef>
          <a:effectRef idx="1">
            <a:schemeClr val="accent3"/>
          </a:effectRef>
          <a:fontRef idx="minor">
            <a:schemeClr val="dk1"/>
          </a:fontRef>
        </p:style>
        <p:txBody>
          <a:bodyPr rtlCol="0" anchor="ctr"/>
          <a:lstStyle/>
          <a:p>
            <a:r>
              <a:rPr lang="nl-BE" sz="2000" dirty="0">
                <a:solidFill>
                  <a:srgbClr val="7030A0"/>
                </a:solidFill>
                <a:latin typeface="Corbel" charset="0"/>
                <a:ea typeface="Corbel" charset="0"/>
                <a:cs typeface="Corbel" charset="0"/>
              </a:rPr>
              <a:t>2. </a:t>
            </a:r>
            <a:r>
              <a:rPr lang="nl-BE" sz="1400" dirty="0">
                <a:solidFill>
                  <a:schemeClr val="tx1"/>
                </a:solidFill>
                <a:latin typeface="Corbel" charset="0"/>
                <a:ea typeface="Corbel" charset="0"/>
                <a:cs typeface="Corbel" charset="0"/>
              </a:rPr>
              <a:t>Ik denk dat ze dan even ver van de waarheid zitten.</a:t>
            </a:r>
          </a:p>
        </p:txBody>
      </p:sp>
      <p:sp>
        <p:nvSpPr>
          <p:cNvPr id="20" name="Rounded Rectangular Callout 4"/>
          <p:cNvSpPr/>
          <p:nvPr/>
        </p:nvSpPr>
        <p:spPr>
          <a:xfrm>
            <a:off x="3583428" y="4615901"/>
            <a:ext cx="1613356" cy="431557"/>
          </a:xfrm>
          <a:prstGeom prst="wedgeRoundRectCallout">
            <a:avLst>
              <a:gd name="adj1" fmla="val -71909"/>
              <a:gd name="adj2" fmla="val -18642"/>
              <a:gd name="adj3" fmla="val 16667"/>
            </a:avLst>
          </a:prstGeom>
          <a:noFill/>
          <a:ln w="31750">
            <a:solidFill>
              <a:srgbClr val="7030A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nl-NL" sz="2000" dirty="0">
                <a:solidFill>
                  <a:srgbClr val="7030A0"/>
                </a:solidFill>
                <a:latin typeface="Corbel" charset="0"/>
                <a:ea typeface="Corbel" charset="0"/>
                <a:cs typeface="Corbel" charset="0"/>
              </a:rPr>
              <a:t>4.</a:t>
            </a:r>
            <a:r>
              <a:rPr lang="nl-NL" sz="1400" dirty="0">
                <a:latin typeface="Corbel" charset="0"/>
                <a:ea typeface="Corbel" charset="0"/>
                <a:cs typeface="Corbel" charset="0"/>
              </a:rPr>
              <a:t> Inderdaad.</a:t>
            </a:r>
            <a:endParaRPr lang="nl-BE" sz="1400" dirty="0">
              <a:latin typeface="Corbel" charset="0"/>
              <a:ea typeface="Corbel" charset="0"/>
              <a:cs typeface="Corbel" charset="0"/>
            </a:endParaRPr>
          </a:p>
        </p:txBody>
      </p:sp>
      <p:sp>
        <p:nvSpPr>
          <p:cNvPr id="2" name="Toelichting met afgeronde rechthoek 1"/>
          <p:cNvSpPr/>
          <p:nvPr/>
        </p:nvSpPr>
        <p:spPr>
          <a:xfrm>
            <a:off x="3684197" y="891486"/>
            <a:ext cx="2887250" cy="420480"/>
          </a:xfrm>
          <a:prstGeom prst="wedgeRoundRectCallout">
            <a:avLst>
              <a:gd name="adj1" fmla="val -63626"/>
              <a:gd name="adj2" fmla="val -34637"/>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3.</a:t>
            </a:r>
            <a:r>
              <a:rPr lang="nl-NL" sz="1400" dirty="0">
                <a:latin typeface="Corbel" charset="0"/>
                <a:ea typeface="Corbel" charset="0"/>
                <a:cs typeface="Corbel" charset="0"/>
              </a:rPr>
              <a:t> </a:t>
            </a:r>
            <a:r>
              <a:rPr lang="nl-BE" sz="1400" dirty="0">
                <a:latin typeface="Corbel" charset="0"/>
                <a:ea typeface="Corbel" charset="0"/>
                <a:cs typeface="Corbel" charset="0"/>
              </a:rPr>
              <a:t>Dus geen van beide heeft gelijk?</a:t>
            </a:r>
          </a:p>
        </p:txBody>
      </p:sp>
      <p:sp>
        <p:nvSpPr>
          <p:cNvPr id="29" name="Toelichting met afgeronde rechthoek 28"/>
          <p:cNvSpPr/>
          <p:nvPr/>
        </p:nvSpPr>
        <p:spPr>
          <a:xfrm>
            <a:off x="7656444" y="2653518"/>
            <a:ext cx="2136451" cy="1229500"/>
          </a:xfrm>
          <a:prstGeom prst="wedgeRoundRectCallout">
            <a:avLst>
              <a:gd name="adj1" fmla="val -47883"/>
              <a:gd name="adj2" fmla="val 72012"/>
              <a:gd name="adj3" fmla="val 16667"/>
            </a:avLst>
          </a:prstGeom>
          <a:noFill/>
          <a:ln w="31750"/>
        </p:spPr>
        <p:style>
          <a:lnRef idx="1">
            <a:schemeClr val="accent1"/>
          </a:lnRef>
          <a:fillRef idx="2">
            <a:schemeClr val="accent1"/>
          </a:fillRef>
          <a:effectRef idx="1">
            <a:schemeClr val="accent1"/>
          </a:effectRef>
          <a:fontRef idx="minor">
            <a:schemeClr val="dk1"/>
          </a:fontRef>
        </p:style>
        <p:txBody>
          <a:bodyPr rtlCol="0" anchor="ctr"/>
          <a:lstStyle/>
          <a:p>
            <a:r>
              <a:rPr lang="nl-NL" sz="2000" dirty="0">
                <a:solidFill>
                  <a:schemeClr val="accent1"/>
                </a:solidFill>
                <a:latin typeface="Corbel" charset="0"/>
                <a:ea typeface="Corbel" charset="0"/>
                <a:cs typeface="Corbel" charset="0"/>
              </a:rPr>
              <a:t>7. </a:t>
            </a:r>
            <a:r>
              <a:rPr lang="nl-NL" sz="1400" dirty="0">
                <a:solidFill>
                  <a:schemeClr val="tx1"/>
                </a:solidFill>
                <a:latin typeface="Corbel" charset="0"/>
                <a:ea typeface="Corbel" charset="0"/>
                <a:cs typeface="Corbel" charset="0"/>
              </a:rPr>
              <a:t>Als je goed afbakent wat je zegt, je theorie, dan moet het wel kunnen om gelijk te hebben!</a:t>
            </a:r>
            <a:endParaRPr lang="nl-BE" sz="1400" dirty="0">
              <a:solidFill>
                <a:schemeClr val="tx1"/>
              </a:solidFill>
              <a:latin typeface="Corbel" charset="0"/>
              <a:ea typeface="Corbel" charset="0"/>
              <a:cs typeface="Corbel" charset="0"/>
            </a:endParaRPr>
          </a:p>
        </p:txBody>
      </p:sp>
      <p:sp>
        <p:nvSpPr>
          <p:cNvPr id="30" name="Toelichting met afgeronde rechthoek 29"/>
          <p:cNvSpPr/>
          <p:nvPr/>
        </p:nvSpPr>
        <p:spPr>
          <a:xfrm>
            <a:off x="8212421" y="4148709"/>
            <a:ext cx="2156006" cy="1168728"/>
          </a:xfrm>
          <a:prstGeom prst="wedgeRoundRectCallout">
            <a:avLst>
              <a:gd name="adj1" fmla="val -66002"/>
              <a:gd name="adj2" fmla="val -13720"/>
              <a:gd name="adj3" fmla="val 16667"/>
            </a:avLst>
          </a:prstGeom>
          <a:noFill/>
          <a:ln w="31750"/>
        </p:spPr>
        <p:style>
          <a:lnRef idx="1">
            <a:schemeClr val="accent1"/>
          </a:lnRef>
          <a:fillRef idx="2">
            <a:schemeClr val="accent1"/>
          </a:fillRef>
          <a:effectRef idx="1">
            <a:schemeClr val="accent1"/>
          </a:effectRef>
          <a:fontRef idx="minor">
            <a:schemeClr val="dk1"/>
          </a:fontRef>
        </p:style>
        <p:txBody>
          <a:bodyPr rtlCol="0" anchor="ctr"/>
          <a:lstStyle/>
          <a:p>
            <a:r>
              <a:rPr lang="nl-NL" sz="2000" dirty="0">
                <a:solidFill>
                  <a:schemeClr val="accent1"/>
                </a:solidFill>
                <a:latin typeface="Corbel" charset="0"/>
                <a:ea typeface="Corbel" charset="0"/>
                <a:cs typeface="Corbel" charset="0"/>
              </a:rPr>
              <a:t>9. </a:t>
            </a:r>
            <a:r>
              <a:rPr lang="nl-NL" sz="1400" dirty="0">
                <a:solidFill>
                  <a:schemeClr val="tx1"/>
                </a:solidFill>
                <a:latin typeface="Corbel" charset="0"/>
                <a:ea typeface="Corbel" charset="0"/>
                <a:cs typeface="Corbel" charset="0"/>
              </a:rPr>
              <a:t>Ik zeg: ‘2 van de 10 leerlingen in de klas willen nu het liefst buiten in de zon zitten’. </a:t>
            </a:r>
            <a:endParaRPr lang="nl-BE" sz="1400" dirty="0">
              <a:solidFill>
                <a:schemeClr val="tx1"/>
              </a:solidFill>
              <a:latin typeface="Corbel" charset="0"/>
              <a:ea typeface="Corbel" charset="0"/>
              <a:cs typeface="Corbel" charset="0"/>
            </a:endParaRPr>
          </a:p>
        </p:txBody>
      </p:sp>
      <p:sp>
        <p:nvSpPr>
          <p:cNvPr id="15" name="Toelichting met afgeronde rechthoek 14"/>
          <p:cNvSpPr/>
          <p:nvPr/>
        </p:nvSpPr>
        <p:spPr>
          <a:xfrm>
            <a:off x="3117010" y="250944"/>
            <a:ext cx="6583891" cy="514701"/>
          </a:xfrm>
          <a:prstGeom prst="wedgeRoundRectCallout">
            <a:avLst>
              <a:gd name="adj1" fmla="val -53704"/>
              <a:gd name="adj2" fmla="val 41889"/>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b="1" dirty="0">
                <a:solidFill>
                  <a:srgbClr val="C00000"/>
                </a:solidFill>
                <a:latin typeface="Corbel" charset="0"/>
                <a:ea typeface="Corbel" charset="0"/>
                <a:cs typeface="Corbel" charset="0"/>
              </a:rPr>
              <a:t>1.</a:t>
            </a:r>
            <a:r>
              <a:rPr lang="nl-NL" sz="2000" b="1" dirty="0">
                <a:latin typeface="Corbel" charset="0"/>
                <a:ea typeface="Corbel" charset="0"/>
                <a:cs typeface="Corbel" charset="0"/>
              </a:rPr>
              <a:t> </a:t>
            </a:r>
            <a:r>
              <a:rPr lang="nl-BE" sz="1400" b="1" dirty="0">
                <a:latin typeface="Corbel" charset="0"/>
                <a:ea typeface="Corbel" charset="0"/>
                <a:cs typeface="Corbel" charset="0"/>
              </a:rPr>
              <a:t>Kunnen twee wetenschappers allebei gelijk hebben als ze elkaar tegenspreken? </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0226" y="1121266"/>
            <a:ext cx="536448" cy="2691384"/>
          </a:xfrm>
          <a:prstGeom prst="rect">
            <a:avLst/>
          </a:prstGeom>
        </p:spPr>
      </p:pic>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9564" y="4043375"/>
            <a:ext cx="895697" cy="2560089"/>
          </a:xfrm>
          <a:prstGeom prst="rect">
            <a:avLst/>
          </a:prstGeom>
        </p:spPr>
      </p:pic>
      <p:pic>
        <p:nvPicPr>
          <p:cNvPr id="7" name="Afbeelding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58900" y="3518834"/>
            <a:ext cx="795510" cy="3084630"/>
          </a:xfrm>
          <a:prstGeom prst="rect">
            <a:avLst/>
          </a:prstGeom>
        </p:spPr>
      </p:pic>
      <p:pic>
        <p:nvPicPr>
          <p:cNvPr id="9" name="Afbeelding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37078" y="1018907"/>
            <a:ext cx="1342644" cy="2075688"/>
          </a:xfrm>
          <a:prstGeom prst="rect">
            <a:avLst/>
          </a:prstGeom>
        </p:spPr>
      </p:pic>
      <p:sp>
        <p:nvSpPr>
          <p:cNvPr id="13" name="Toelichting met afgeronde rechthoek 12"/>
          <p:cNvSpPr/>
          <p:nvPr/>
        </p:nvSpPr>
        <p:spPr>
          <a:xfrm>
            <a:off x="3861322" y="1440518"/>
            <a:ext cx="4351099" cy="480119"/>
          </a:xfrm>
          <a:prstGeom prst="wedgeRoundRectCallout">
            <a:avLst>
              <a:gd name="adj1" fmla="val -63626"/>
              <a:gd name="adj2" fmla="val -34637"/>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5.</a:t>
            </a:r>
            <a:r>
              <a:rPr lang="nl-NL" sz="1400" dirty="0">
                <a:latin typeface="Corbel" charset="0"/>
                <a:ea typeface="Corbel" charset="0"/>
                <a:cs typeface="Corbel" charset="0"/>
              </a:rPr>
              <a:t> Maar </a:t>
            </a:r>
            <a:r>
              <a:rPr lang="nl-BE" sz="1400" dirty="0">
                <a:latin typeface="Corbel" charset="0"/>
                <a:ea typeface="Corbel" charset="0"/>
                <a:cs typeface="Corbel" charset="0"/>
              </a:rPr>
              <a:t>kan een wetenschapper dan wel gelijk hebben?</a:t>
            </a:r>
          </a:p>
        </p:txBody>
      </p:sp>
      <p:sp>
        <p:nvSpPr>
          <p:cNvPr id="16" name="Rounded Rectangular Callout 4"/>
          <p:cNvSpPr/>
          <p:nvPr/>
        </p:nvSpPr>
        <p:spPr>
          <a:xfrm>
            <a:off x="3583429" y="5239888"/>
            <a:ext cx="2189665" cy="433789"/>
          </a:xfrm>
          <a:prstGeom prst="wedgeRoundRectCallout">
            <a:avLst>
              <a:gd name="adj1" fmla="val -71374"/>
              <a:gd name="adj2" fmla="val -35991"/>
              <a:gd name="adj3" fmla="val 16667"/>
            </a:avLst>
          </a:prstGeom>
          <a:noFill/>
          <a:ln w="31750">
            <a:solidFill>
              <a:srgbClr val="7030A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nl-NL" sz="2000" dirty="0">
                <a:solidFill>
                  <a:srgbClr val="7030A0"/>
                </a:solidFill>
                <a:latin typeface="Corbel" charset="0"/>
                <a:ea typeface="Corbel" charset="0"/>
                <a:cs typeface="Corbel" charset="0"/>
              </a:rPr>
              <a:t>6.</a:t>
            </a:r>
            <a:r>
              <a:rPr lang="nl-NL" sz="1400" dirty="0">
                <a:latin typeface="Corbel" charset="0"/>
                <a:ea typeface="Corbel" charset="0"/>
                <a:cs typeface="Corbel" charset="0"/>
              </a:rPr>
              <a:t> Mmm … misschien…</a:t>
            </a:r>
            <a:endParaRPr lang="nl-BE" sz="1400" dirty="0">
              <a:latin typeface="Corbel" charset="0"/>
              <a:ea typeface="Corbel" charset="0"/>
              <a:cs typeface="Corbel" charset="0"/>
            </a:endParaRPr>
          </a:p>
        </p:txBody>
      </p:sp>
      <p:sp>
        <p:nvSpPr>
          <p:cNvPr id="17" name="Toelichting met afgeronde rechthoek 16"/>
          <p:cNvSpPr/>
          <p:nvPr/>
        </p:nvSpPr>
        <p:spPr>
          <a:xfrm>
            <a:off x="3623497" y="2018311"/>
            <a:ext cx="3008651" cy="407420"/>
          </a:xfrm>
          <a:prstGeom prst="wedgeRoundRectCallout">
            <a:avLst>
              <a:gd name="adj1" fmla="val -63626"/>
              <a:gd name="adj2" fmla="val -34637"/>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8.</a:t>
            </a:r>
            <a:r>
              <a:rPr lang="nl-NL" sz="1400" dirty="0">
                <a:latin typeface="Corbel" charset="0"/>
                <a:ea typeface="Corbel" charset="0"/>
                <a:cs typeface="Corbel" charset="0"/>
              </a:rPr>
              <a:t> </a:t>
            </a:r>
            <a:r>
              <a:rPr lang="nl-BE" sz="1400" dirty="0">
                <a:latin typeface="Corbel" charset="0"/>
                <a:ea typeface="Corbel" charset="0"/>
                <a:cs typeface="Corbel" charset="0"/>
              </a:rPr>
              <a:t>Kan je een voorbeeld geven?</a:t>
            </a:r>
          </a:p>
        </p:txBody>
      </p:sp>
      <p:sp>
        <p:nvSpPr>
          <p:cNvPr id="19" name="Toelichting met afgeronde rechthoek 18"/>
          <p:cNvSpPr/>
          <p:nvPr/>
        </p:nvSpPr>
        <p:spPr>
          <a:xfrm>
            <a:off x="3242323" y="2544834"/>
            <a:ext cx="3516577" cy="723435"/>
          </a:xfrm>
          <a:prstGeom prst="wedgeRoundRectCallout">
            <a:avLst>
              <a:gd name="adj1" fmla="val -59428"/>
              <a:gd name="adj2" fmla="val -51623"/>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10.</a:t>
            </a:r>
            <a:r>
              <a:rPr lang="nl-NL" sz="1400" dirty="0">
                <a:latin typeface="Corbel" charset="0"/>
                <a:ea typeface="Corbel" charset="0"/>
                <a:cs typeface="Corbel" charset="0"/>
              </a:rPr>
              <a:t> </a:t>
            </a:r>
            <a:r>
              <a:rPr lang="nl-BE" sz="1400" dirty="0">
                <a:latin typeface="Corbel" charset="0"/>
                <a:ea typeface="Corbel" charset="0"/>
                <a:cs typeface="Corbel" charset="0"/>
              </a:rPr>
              <a:t>En voor deze stelling kan je gelijk hebben, omdat het genoeg afgebakend is?</a:t>
            </a:r>
          </a:p>
        </p:txBody>
      </p:sp>
      <p:sp>
        <p:nvSpPr>
          <p:cNvPr id="21" name="Toelichting met afgeronde rechthoek 20"/>
          <p:cNvSpPr/>
          <p:nvPr/>
        </p:nvSpPr>
        <p:spPr>
          <a:xfrm>
            <a:off x="8336065" y="5462978"/>
            <a:ext cx="1908719" cy="701771"/>
          </a:xfrm>
          <a:prstGeom prst="wedgeRoundRectCallout">
            <a:avLst>
              <a:gd name="adj1" fmla="val -74777"/>
              <a:gd name="adj2" fmla="val -68494"/>
              <a:gd name="adj3" fmla="val 16667"/>
            </a:avLst>
          </a:prstGeom>
          <a:noFill/>
          <a:ln w="31750"/>
        </p:spPr>
        <p:style>
          <a:lnRef idx="1">
            <a:schemeClr val="accent1"/>
          </a:lnRef>
          <a:fillRef idx="2">
            <a:schemeClr val="accent1"/>
          </a:fillRef>
          <a:effectRef idx="1">
            <a:schemeClr val="accent1"/>
          </a:effectRef>
          <a:fontRef idx="minor">
            <a:schemeClr val="dk1"/>
          </a:fontRef>
        </p:style>
        <p:txBody>
          <a:bodyPr rtlCol="0" anchor="ctr"/>
          <a:lstStyle/>
          <a:p>
            <a:r>
              <a:rPr lang="nl-NL" sz="2000" dirty="0">
                <a:solidFill>
                  <a:schemeClr val="accent1"/>
                </a:solidFill>
                <a:latin typeface="Corbel" charset="0"/>
                <a:ea typeface="Corbel" charset="0"/>
                <a:cs typeface="Corbel" charset="0"/>
              </a:rPr>
              <a:t>11. </a:t>
            </a:r>
            <a:r>
              <a:rPr lang="nl-NL" sz="1400" dirty="0">
                <a:solidFill>
                  <a:schemeClr val="tx1"/>
                </a:solidFill>
                <a:latin typeface="Corbel" charset="0"/>
                <a:ea typeface="Corbel" charset="0"/>
                <a:cs typeface="Corbel" charset="0"/>
              </a:rPr>
              <a:t>Ja, voor deze stelling kan het wel.</a:t>
            </a:r>
            <a:endParaRPr lang="nl-BE" sz="1400" dirty="0">
              <a:solidFill>
                <a:schemeClr val="tx1"/>
              </a:solidFill>
              <a:latin typeface="Corbel" charset="0"/>
              <a:ea typeface="Corbel" charset="0"/>
              <a:cs typeface="Corbel" charset="0"/>
            </a:endParaRPr>
          </a:p>
        </p:txBody>
      </p:sp>
    </p:spTree>
    <p:extLst>
      <p:ext uri="{BB962C8B-B14F-4D97-AF65-F5344CB8AC3E}">
        <p14:creationId xmlns:p14="http://schemas.microsoft.com/office/powerpoint/2010/main" val="58803755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2" grpId="0" animBg="1"/>
      <p:bldP spid="29" grpId="0" animBg="1"/>
      <p:bldP spid="30" grpId="0" animBg="1"/>
      <p:bldP spid="15" grpId="0" animBg="1"/>
      <p:bldP spid="13" grpId="0" animBg="1"/>
      <p:bldP spid="16" grpId="0" animBg="1"/>
      <p:bldP spid="17" grpId="0" animBg="1"/>
      <p:bldP spid="19"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2836146" y="3763004"/>
            <a:ext cx="3571067" cy="954745"/>
          </a:xfrm>
          <a:prstGeom prst="wedgeRoundRectCallout">
            <a:avLst>
              <a:gd name="adj1" fmla="val -57247"/>
              <a:gd name="adj2" fmla="val -6643"/>
              <a:gd name="adj3" fmla="val 16667"/>
            </a:avLst>
          </a:prstGeom>
          <a:noFill/>
          <a:ln w="31750">
            <a:solidFill>
              <a:srgbClr val="7030A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nl-BE" sz="2000" dirty="0">
                <a:solidFill>
                  <a:srgbClr val="7030A0"/>
                </a:solidFill>
                <a:latin typeface="Corbel" charset="0"/>
                <a:ea typeface="Corbel" charset="0"/>
                <a:cs typeface="Corbel" charset="0"/>
              </a:rPr>
              <a:t>19.</a:t>
            </a:r>
            <a:r>
              <a:rPr lang="nl-BE" sz="1400" dirty="0">
                <a:latin typeface="Corbel" charset="0"/>
                <a:ea typeface="Corbel" charset="0"/>
                <a:cs typeface="Corbel" charset="0"/>
              </a:rPr>
              <a:t> Maar we kunnen pas weten dat jullie beide gelijk hebben als we de volledige olifant in drie dimensies kunnen zien!  </a:t>
            </a:r>
          </a:p>
        </p:txBody>
      </p:sp>
      <p:sp>
        <p:nvSpPr>
          <p:cNvPr id="2" name="Toelichting met afgeronde rechthoek 1"/>
          <p:cNvSpPr/>
          <p:nvPr/>
        </p:nvSpPr>
        <p:spPr>
          <a:xfrm>
            <a:off x="7455895" y="114959"/>
            <a:ext cx="2383446" cy="2012615"/>
          </a:xfrm>
          <a:prstGeom prst="wedgeRoundRectCallout">
            <a:avLst>
              <a:gd name="adj1" fmla="val 58791"/>
              <a:gd name="adj2" fmla="val -7359"/>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2000" dirty="0">
                <a:solidFill>
                  <a:srgbClr val="FFC000"/>
                </a:solidFill>
                <a:latin typeface="Corbel" charset="0"/>
                <a:ea typeface="Corbel" charset="0"/>
                <a:cs typeface="Corbel" charset="0"/>
              </a:rPr>
              <a:t>13.</a:t>
            </a:r>
            <a:r>
              <a:rPr lang="nl-NL" sz="1400" dirty="0">
                <a:latin typeface="Corbel" charset="0"/>
                <a:ea typeface="Corbel" charset="0"/>
                <a:cs typeface="Corbel" charset="0"/>
              </a:rPr>
              <a:t> Bv. bij een wiskundige afleiding. De ene zegt ‘het resultaat is nul’ en de andere zegt ‘nee, het resultaat is deze formule’. Maar later blijkt het dat die formule via een bewerking ook gelijk is aan nul. </a:t>
            </a:r>
            <a:endParaRPr lang="nl-BE" sz="1400" dirty="0">
              <a:latin typeface="Corbel" charset="0"/>
              <a:ea typeface="Corbel" charset="0"/>
              <a:cs typeface="Corbel" charset="0"/>
            </a:endParaRPr>
          </a:p>
        </p:txBody>
      </p:sp>
      <p:sp>
        <p:nvSpPr>
          <p:cNvPr id="29" name="Toelichting met afgeronde rechthoek 28"/>
          <p:cNvSpPr/>
          <p:nvPr/>
        </p:nvSpPr>
        <p:spPr>
          <a:xfrm>
            <a:off x="3395886" y="4912308"/>
            <a:ext cx="3251765" cy="1617702"/>
          </a:xfrm>
          <a:prstGeom prst="wedgeRoundRectCallout">
            <a:avLst>
              <a:gd name="adj1" fmla="val 51740"/>
              <a:gd name="adj2" fmla="val -61597"/>
              <a:gd name="adj3" fmla="val 16667"/>
            </a:avLst>
          </a:prstGeom>
          <a:noFill/>
          <a:ln w="31750"/>
        </p:spPr>
        <p:style>
          <a:lnRef idx="1">
            <a:schemeClr val="accent1"/>
          </a:lnRef>
          <a:fillRef idx="2">
            <a:schemeClr val="accent1"/>
          </a:fillRef>
          <a:effectRef idx="1">
            <a:schemeClr val="accent1"/>
          </a:effectRef>
          <a:fontRef idx="minor">
            <a:schemeClr val="dk1"/>
          </a:fontRef>
        </p:style>
        <p:txBody>
          <a:bodyPr rtlCol="0" anchor="ctr"/>
          <a:lstStyle/>
          <a:p>
            <a:r>
              <a:rPr lang="nl-NL" sz="2000" dirty="0">
                <a:solidFill>
                  <a:schemeClr val="accent1"/>
                </a:solidFill>
                <a:latin typeface="Corbel" charset="0"/>
                <a:ea typeface="Corbel" charset="0"/>
                <a:cs typeface="Corbel" charset="0"/>
              </a:rPr>
              <a:t>18.</a:t>
            </a:r>
            <a:r>
              <a:rPr lang="nl-NL" sz="2000" dirty="0">
                <a:latin typeface="Corbel" charset="0"/>
                <a:ea typeface="Corbel" charset="0"/>
                <a:cs typeface="Corbel" charset="0"/>
              </a:rPr>
              <a:t> </a:t>
            </a:r>
            <a:r>
              <a:rPr lang="nl-NL" sz="1400" dirty="0">
                <a:latin typeface="Corbel" charset="0"/>
                <a:ea typeface="Corbel" charset="0"/>
                <a:cs typeface="Corbel" charset="0"/>
              </a:rPr>
              <a:t>Een ander voorbeeld is als we hier op tafel een olifant bekijken. Ik kijk vanuit de zijkant en jij kijkt vanuit de achterkant. Jij zegt: ‘de olifant heeft een staart’ en ik zeg ‘de olifant heeft een slurf’. </a:t>
            </a:r>
            <a:endParaRPr lang="nl-BE" sz="1400" dirty="0">
              <a:latin typeface="Corbel" charset="0"/>
              <a:ea typeface="Corbel" charset="0"/>
              <a:cs typeface="Corbel" charset="0"/>
            </a:endParaRPr>
          </a:p>
        </p:txBody>
      </p:sp>
      <p:sp>
        <p:nvSpPr>
          <p:cNvPr id="13" name="Toelichting met afgeronde rechthoek 12"/>
          <p:cNvSpPr/>
          <p:nvPr/>
        </p:nvSpPr>
        <p:spPr>
          <a:xfrm>
            <a:off x="3420743" y="1171494"/>
            <a:ext cx="3488288" cy="726536"/>
          </a:xfrm>
          <a:prstGeom prst="wedgeRoundRectCallout">
            <a:avLst>
              <a:gd name="adj1" fmla="val -57076"/>
              <a:gd name="adj2" fmla="val -18952"/>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14.</a:t>
            </a:r>
            <a:r>
              <a:rPr lang="nl-NL" sz="1400" dirty="0">
                <a:latin typeface="Corbel" charset="0"/>
                <a:ea typeface="Corbel" charset="0"/>
                <a:cs typeface="Corbel" charset="0"/>
              </a:rPr>
              <a:t> </a:t>
            </a:r>
            <a:r>
              <a:rPr lang="en-US" sz="1400" dirty="0" err="1">
                <a:latin typeface="Corbel" charset="0"/>
                <a:ea typeface="Corbel" charset="0"/>
                <a:cs typeface="Corbel" charset="0"/>
              </a:rPr>
              <a:t>Dus</a:t>
            </a:r>
            <a:r>
              <a:rPr lang="en-US" sz="1400" dirty="0">
                <a:latin typeface="Corbel" charset="0"/>
                <a:ea typeface="Corbel" charset="0"/>
                <a:cs typeface="Corbel" charset="0"/>
              </a:rPr>
              <a:t> twee </a:t>
            </a:r>
            <a:r>
              <a:rPr lang="en-US" sz="1400" dirty="0" err="1">
                <a:latin typeface="Corbel" charset="0"/>
                <a:ea typeface="Corbel" charset="0"/>
                <a:cs typeface="Corbel" charset="0"/>
              </a:rPr>
              <a:t>dingen</a:t>
            </a:r>
            <a:r>
              <a:rPr lang="en-US" sz="1400" dirty="0">
                <a:latin typeface="Corbel" charset="0"/>
                <a:ea typeface="Corbel" charset="0"/>
                <a:cs typeface="Corbel" charset="0"/>
              </a:rPr>
              <a:t> </a:t>
            </a:r>
            <a:r>
              <a:rPr lang="en-US" sz="1400" dirty="0" err="1">
                <a:latin typeface="Corbel" charset="0"/>
                <a:ea typeface="Corbel" charset="0"/>
                <a:cs typeface="Corbel" charset="0"/>
              </a:rPr>
              <a:t>kunnen</a:t>
            </a:r>
            <a:r>
              <a:rPr lang="en-US" sz="1400" dirty="0">
                <a:latin typeface="Corbel" charset="0"/>
                <a:ea typeface="Corbel" charset="0"/>
                <a:cs typeface="Corbel" charset="0"/>
              </a:rPr>
              <a:t> </a:t>
            </a:r>
            <a:r>
              <a:rPr lang="en-US" sz="1400" dirty="0" err="1">
                <a:latin typeface="Corbel" charset="0"/>
                <a:ea typeface="Corbel" charset="0"/>
                <a:cs typeface="Corbel" charset="0"/>
              </a:rPr>
              <a:t>verschillend</a:t>
            </a:r>
            <a:r>
              <a:rPr lang="en-US" sz="1400" dirty="0">
                <a:latin typeface="Corbel" charset="0"/>
                <a:ea typeface="Corbel" charset="0"/>
                <a:cs typeface="Corbel" charset="0"/>
              </a:rPr>
              <a:t> </a:t>
            </a:r>
            <a:r>
              <a:rPr lang="en-US" sz="1400" dirty="0" err="1">
                <a:latin typeface="Corbel" charset="0"/>
                <a:ea typeface="Corbel" charset="0"/>
                <a:cs typeface="Corbel" charset="0"/>
              </a:rPr>
              <a:t>zijn</a:t>
            </a:r>
            <a:r>
              <a:rPr lang="en-US" sz="1400" dirty="0">
                <a:latin typeface="Corbel" charset="0"/>
                <a:ea typeface="Corbel" charset="0"/>
                <a:cs typeface="Corbel" charset="0"/>
              </a:rPr>
              <a:t> en </a:t>
            </a:r>
            <a:r>
              <a:rPr lang="en-US" sz="1400" dirty="0" err="1">
                <a:latin typeface="Corbel" charset="0"/>
                <a:ea typeface="Corbel" charset="0"/>
                <a:cs typeface="Corbel" charset="0"/>
              </a:rPr>
              <a:t>toch</a:t>
            </a:r>
            <a:r>
              <a:rPr lang="en-US" sz="1400" dirty="0">
                <a:latin typeface="Corbel" charset="0"/>
                <a:ea typeface="Corbel" charset="0"/>
                <a:cs typeface="Corbel" charset="0"/>
              </a:rPr>
              <a:t> </a:t>
            </a:r>
            <a:r>
              <a:rPr lang="en-US" sz="1400" dirty="0" err="1">
                <a:latin typeface="Corbel" charset="0"/>
                <a:ea typeface="Corbel" charset="0"/>
                <a:cs typeface="Corbel" charset="0"/>
              </a:rPr>
              <a:t>hetzelfde</a:t>
            </a:r>
            <a:r>
              <a:rPr lang="en-US" sz="1400" dirty="0">
                <a:latin typeface="Corbel" charset="0"/>
                <a:ea typeface="Corbel" charset="0"/>
                <a:cs typeface="Corbel" charset="0"/>
              </a:rPr>
              <a:t> </a:t>
            </a:r>
            <a:r>
              <a:rPr lang="en-US" sz="1400" dirty="0" err="1">
                <a:latin typeface="Corbel" charset="0"/>
                <a:ea typeface="Corbel" charset="0"/>
                <a:cs typeface="Corbel" charset="0"/>
              </a:rPr>
              <a:t>lijken</a:t>
            </a:r>
            <a:r>
              <a:rPr lang="en-US" sz="1400" dirty="0">
                <a:latin typeface="Corbel" charset="0"/>
                <a:ea typeface="Corbel" charset="0"/>
                <a:cs typeface="Corbel" charset="0"/>
              </a:rPr>
              <a:t>?</a:t>
            </a:r>
            <a:r>
              <a:rPr lang="nl-NL" sz="1400" dirty="0">
                <a:latin typeface="Corbel" charset="0"/>
                <a:ea typeface="Corbel" charset="0"/>
                <a:cs typeface="Corbel" charset="0"/>
              </a:rPr>
              <a:t> </a:t>
            </a:r>
            <a:endParaRPr lang="nl-BE" sz="1400" dirty="0">
              <a:latin typeface="Corbel" charset="0"/>
              <a:ea typeface="Corbel" charset="0"/>
              <a:cs typeface="Corbel" charset="0"/>
            </a:endParaRPr>
          </a:p>
        </p:txBody>
      </p:sp>
      <p:sp>
        <p:nvSpPr>
          <p:cNvPr id="14" name="Toelichting met afgeronde rechthoek 13"/>
          <p:cNvSpPr/>
          <p:nvPr/>
        </p:nvSpPr>
        <p:spPr>
          <a:xfrm>
            <a:off x="3580076" y="1988967"/>
            <a:ext cx="3275464" cy="883843"/>
          </a:xfrm>
          <a:prstGeom prst="wedgeRoundRectCallout">
            <a:avLst>
              <a:gd name="adj1" fmla="val -59191"/>
              <a:gd name="adj2" fmla="val -40455"/>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16.</a:t>
            </a:r>
            <a:r>
              <a:rPr lang="nl-NL" sz="2000" dirty="0">
                <a:latin typeface="Corbel" charset="0"/>
                <a:ea typeface="Corbel" charset="0"/>
                <a:cs typeface="Corbel" charset="0"/>
              </a:rPr>
              <a:t> </a:t>
            </a:r>
            <a:r>
              <a:rPr lang="en-US" sz="1400" dirty="0" err="1">
                <a:latin typeface="Corbel" charset="0"/>
                <a:ea typeface="Corbel" charset="0"/>
                <a:cs typeface="Corbel" charset="0"/>
              </a:rPr>
              <a:t>Dus</a:t>
            </a:r>
            <a:r>
              <a:rPr lang="en-US" sz="1400" dirty="0">
                <a:latin typeface="Corbel" charset="0"/>
                <a:ea typeface="Corbel" charset="0"/>
                <a:cs typeface="Corbel" charset="0"/>
              </a:rPr>
              <a:t> </a:t>
            </a:r>
            <a:r>
              <a:rPr lang="en-US" sz="1400" dirty="0" err="1">
                <a:latin typeface="Corbel" charset="0"/>
                <a:ea typeface="Corbel" charset="0"/>
                <a:cs typeface="Corbel" charset="0"/>
              </a:rPr>
              <a:t>wetenschappers</a:t>
            </a:r>
            <a:r>
              <a:rPr lang="en-US" sz="1400" dirty="0">
                <a:latin typeface="Corbel" charset="0"/>
                <a:ea typeface="Corbel" charset="0"/>
                <a:cs typeface="Corbel" charset="0"/>
              </a:rPr>
              <a:t> die </a:t>
            </a:r>
            <a:r>
              <a:rPr lang="en-US" sz="1400" dirty="0" err="1">
                <a:latin typeface="Corbel" charset="0"/>
                <a:ea typeface="Corbel" charset="0"/>
                <a:cs typeface="Corbel" charset="0"/>
              </a:rPr>
              <a:t>elkaar</a:t>
            </a:r>
            <a:r>
              <a:rPr lang="en-US" sz="1400" dirty="0">
                <a:latin typeface="Corbel" charset="0"/>
                <a:ea typeface="Corbel" charset="0"/>
                <a:cs typeface="Corbel" charset="0"/>
              </a:rPr>
              <a:t> </a:t>
            </a:r>
            <a:r>
              <a:rPr lang="en-US" sz="1400" dirty="0" err="1">
                <a:latin typeface="Corbel" charset="0"/>
                <a:ea typeface="Corbel" charset="0"/>
                <a:cs typeface="Corbel" charset="0"/>
              </a:rPr>
              <a:t>tegenspreken</a:t>
            </a:r>
            <a:r>
              <a:rPr lang="en-US" sz="1400" dirty="0">
                <a:latin typeface="Corbel" charset="0"/>
                <a:ea typeface="Corbel" charset="0"/>
                <a:cs typeface="Corbel" charset="0"/>
              </a:rPr>
              <a:t>, </a:t>
            </a:r>
            <a:r>
              <a:rPr lang="en-US" sz="1400" dirty="0" err="1">
                <a:latin typeface="Corbel" charset="0"/>
                <a:ea typeface="Corbel" charset="0"/>
                <a:cs typeface="Corbel" charset="0"/>
              </a:rPr>
              <a:t>kunnen</a:t>
            </a:r>
            <a:r>
              <a:rPr lang="en-US" sz="1400" dirty="0">
                <a:latin typeface="Corbel" charset="0"/>
                <a:ea typeface="Corbel" charset="0"/>
                <a:cs typeface="Corbel" charset="0"/>
              </a:rPr>
              <a:t> </a:t>
            </a:r>
            <a:r>
              <a:rPr lang="en-US" sz="1400" dirty="0" err="1">
                <a:latin typeface="Corbel" charset="0"/>
                <a:ea typeface="Corbel" charset="0"/>
                <a:cs typeface="Corbel" charset="0"/>
              </a:rPr>
              <a:t>uiteindelijk</a:t>
            </a:r>
            <a:r>
              <a:rPr lang="en-US" sz="1400" dirty="0">
                <a:latin typeface="Corbel" charset="0"/>
                <a:ea typeface="Corbel" charset="0"/>
                <a:cs typeface="Corbel" charset="0"/>
              </a:rPr>
              <a:t> </a:t>
            </a:r>
            <a:r>
              <a:rPr lang="en-US" sz="1400" dirty="0" err="1">
                <a:latin typeface="Corbel" charset="0"/>
                <a:ea typeface="Corbel" charset="0"/>
                <a:cs typeface="Corbel" charset="0"/>
              </a:rPr>
              <a:t>toch</a:t>
            </a:r>
            <a:r>
              <a:rPr lang="en-US" sz="1400" dirty="0">
                <a:latin typeface="Corbel" charset="0"/>
                <a:ea typeface="Corbel" charset="0"/>
                <a:cs typeface="Corbel" charset="0"/>
              </a:rPr>
              <a:t> </a:t>
            </a:r>
            <a:r>
              <a:rPr lang="en-US" sz="1400" dirty="0" err="1">
                <a:latin typeface="Corbel" charset="0"/>
                <a:ea typeface="Corbel" charset="0"/>
                <a:cs typeface="Corbel" charset="0"/>
              </a:rPr>
              <a:t>hetzelfde</a:t>
            </a:r>
            <a:r>
              <a:rPr lang="en-US" sz="1400" dirty="0">
                <a:latin typeface="Corbel" charset="0"/>
                <a:ea typeface="Corbel" charset="0"/>
                <a:cs typeface="Corbel" charset="0"/>
              </a:rPr>
              <a:t> </a:t>
            </a:r>
            <a:r>
              <a:rPr lang="en-US" sz="1400" dirty="0" err="1">
                <a:latin typeface="Corbel" charset="0"/>
                <a:ea typeface="Corbel" charset="0"/>
                <a:cs typeface="Corbel" charset="0"/>
              </a:rPr>
              <a:t>bedoelen</a:t>
            </a:r>
            <a:r>
              <a:rPr lang="en-US" sz="1400" dirty="0">
                <a:latin typeface="Corbel" charset="0"/>
                <a:ea typeface="Corbel" charset="0"/>
                <a:cs typeface="Corbel" charset="0"/>
              </a:rPr>
              <a:t>?</a:t>
            </a:r>
            <a:endParaRPr lang="nl-NL" sz="1400" dirty="0">
              <a:latin typeface="Corbel" charset="0"/>
              <a:ea typeface="Corbel" charset="0"/>
              <a:cs typeface="Corbel" charset="0"/>
            </a:endParaRPr>
          </a:p>
        </p:txBody>
      </p:sp>
      <p:pic>
        <p:nvPicPr>
          <p:cNvPr id="17" name="Afbeelding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9564" y="4043375"/>
            <a:ext cx="895697" cy="2560089"/>
          </a:xfrm>
          <a:prstGeom prst="rect">
            <a:avLst/>
          </a:prstGeom>
        </p:spPr>
      </p:pic>
      <p:pic>
        <p:nvPicPr>
          <p:cNvPr id="18" name="Afbeelding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8900" y="3518834"/>
            <a:ext cx="795510" cy="3084630"/>
          </a:xfrm>
          <a:prstGeom prst="rect">
            <a:avLst/>
          </a:prstGeom>
        </p:spPr>
      </p:pic>
      <p:sp>
        <p:nvSpPr>
          <p:cNvPr id="12" name="Toelichting met afgeronde rechthoek 11"/>
          <p:cNvSpPr/>
          <p:nvPr/>
        </p:nvSpPr>
        <p:spPr>
          <a:xfrm>
            <a:off x="3040505" y="113290"/>
            <a:ext cx="4333281" cy="956881"/>
          </a:xfrm>
          <a:prstGeom prst="wedgeRoundRectCallout">
            <a:avLst>
              <a:gd name="adj1" fmla="val -53745"/>
              <a:gd name="adj2" fmla="val -4509"/>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12.</a:t>
            </a:r>
            <a:r>
              <a:rPr lang="nl-NL" sz="1400" dirty="0">
                <a:latin typeface="Corbel" charset="0"/>
                <a:ea typeface="Corbel" charset="0"/>
                <a:cs typeface="Corbel" charset="0"/>
              </a:rPr>
              <a:t> </a:t>
            </a:r>
            <a:r>
              <a:rPr lang="en-US" sz="1400" dirty="0" err="1">
                <a:latin typeface="Corbel" charset="0"/>
                <a:ea typeface="Corbel" charset="0"/>
                <a:cs typeface="Corbel" charset="0"/>
              </a:rPr>
              <a:t>Dus</a:t>
            </a:r>
            <a:r>
              <a:rPr lang="en-US" sz="1400" dirty="0">
                <a:latin typeface="Corbel" charset="0"/>
                <a:ea typeface="Corbel" charset="0"/>
                <a:cs typeface="Corbel" charset="0"/>
              </a:rPr>
              <a:t> </a:t>
            </a:r>
            <a:r>
              <a:rPr lang="en-US" sz="1400" dirty="0" err="1">
                <a:latin typeface="Corbel" charset="0"/>
                <a:ea typeface="Corbel" charset="0"/>
                <a:cs typeface="Corbel" charset="0"/>
              </a:rPr>
              <a:t>als</a:t>
            </a:r>
            <a:r>
              <a:rPr lang="en-US" sz="1400" dirty="0">
                <a:latin typeface="Corbel" charset="0"/>
                <a:ea typeface="Corbel" charset="0"/>
                <a:cs typeface="Corbel" charset="0"/>
              </a:rPr>
              <a:t> </a:t>
            </a:r>
            <a:r>
              <a:rPr lang="en-US" sz="1400" dirty="0" err="1">
                <a:latin typeface="Corbel" charset="0"/>
                <a:ea typeface="Corbel" charset="0"/>
                <a:cs typeface="Corbel" charset="0"/>
              </a:rPr>
              <a:t>een</a:t>
            </a:r>
            <a:r>
              <a:rPr lang="en-US" sz="1400" dirty="0">
                <a:latin typeface="Corbel" charset="0"/>
                <a:ea typeface="Corbel" charset="0"/>
                <a:cs typeface="Corbel" charset="0"/>
              </a:rPr>
              <a:t> </a:t>
            </a:r>
            <a:r>
              <a:rPr lang="en-US" sz="1400" dirty="0" err="1">
                <a:latin typeface="Corbel" charset="0"/>
                <a:ea typeface="Corbel" charset="0"/>
                <a:cs typeface="Corbel" charset="0"/>
              </a:rPr>
              <a:t>stelling</a:t>
            </a:r>
            <a:r>
              <a:rPr lang="en-US" sz="1400" dirty="0">
                <a:latin typeface="Corbel" charset="0"/>
                <a:ea typeface="Corbel" charset="0"/>
                <a:cs typeface="Corbel" charset="0"/>
              </a:rPr>
              <a:t> </a:t>
            </a:r>
            <a:r>
              <a:rPr lang="en-US" sz="1400" dirty="0" err="1">
                <a:latin typeface="Corbel" charset="0"/>
                <a:ea typeface="Corbel" charset="0"/>
                <a:cs typeface="Corbel" charset="0"/>
              </a:rPr>
              <a:t>duidelijk</a:t>
            </a:r>
            <a:r>
              <a:rPr lang="en-US" sz="1400" dirty="0">
                <a:latin typeface="Corbel" charset="0"/>
                <a:ea typeface="Corbel" charset="0"/>
                <a:cs typeface="Corbel" charset="0"/>
              </a:rPr>
              <a:t> </a:t>
            </a:r>
            <a:r>
              <a:rPr lang="en-US" sz="1400" dirty="0" err="1">
                <a:latin typeface="Corbel" charset="0"/>
                <a:ea typeface="Corbel" charset="0"/>
                <a:cs typeface="Corbel" charset="0"/>
              </a:rPr>
              <a:t>afgebakend</a:t>
            </a:r>
            <a:r>
              <a:rPr lang="en-US" sz="1400" dirty="0">
                <a:latin typeface="Corbel" charset="0"/>
                <a:ea typeface="Corbel" charset="0"/>
                <a:cs typeface="Corbel" charset="0"/>
              </a:rPr>
              <a:t> is en twee </a:t>
            </a:r>
            <a:r>
              <a:rPr lang="en-US" sz="1400" dirty="0" err="1">
                <a:latin typeface="Corbel" charset="0"/>
                <a:ea typeface="Corbel" charset="0"/>
                <a:cs typeface="Corbel" charset="0"/>
              </a:rPr>
              <a:t>wetenschappers</a:t>
            </a:r>
            <a:r>
              <a:rPr lang="en-US" sz="1400" dirty="0">
                <a:latin typeface="Corbel" charset="0"/>
                <a:ea typeface="Corbel" charset="0"/>
                <a:cs typeface="Corbel" charset="0"/>
              </a:rPr>
              <a:t> </a:t>
            </a:r>
            <a:r>
              <a:rPr lang="en-US" sz="1400" dirty="0" err="1">
                <a:latin typeface="Corbel" charset="0"/>
                <a:ea typeface="Corbel" charset="0"/>
                <a:cs typeface="Corbel" charset="0"/>
              </a:rPr>
              <a:t>spreken</a:t>
            </a:r>
            <a:r>
              <a:rPr lang="en-US" sz="1400" dirty="0">
                <a:latin typeface="Corbel" charset="0"/>
                <a:ea typeface="Corbel" charset="0"/>
                <a:cs typeface="Corbel" charset="0"/>
              </a:rPr>
              <a:t> </a:t>
            </a:r>
            <a:r>
              <a:rPr lang="en-US" sz="1400" dirty="0" err="1">
                <a:latin typeface="Corbel" charset="0"/>
                <a:ea typeface="Corbel" charset="0"/>
                <a:cs typeface="Corbel" charset="0"/>
              </a:rPr>
              <a:t>elkaar</a:t>
            </a:r>
            <a:r>
              <a:rPr lang="en-US" sz="1400" dirty="0">
                <a:latin typeface="Corbel" charset="0"/>
                <a:ea typeface="Corbel" charset="0"/>
                <a:cs typeface="Corbel" charset="0"/>
              </a:rPr>
              <a:t> nog steeds </a:t>
            </a:r>
            <a:r>
              <a:rPr lang="en-US" sz="1400" dirty="0" err="1">
                <a:latin typeface="Corbel" charset="0"/>
                <a:ea typeface="Corbel" charset="0"/>
                <a:cs typeface="Corbel" charset="0"/>
              </a:rPr>
              <a:t>tegen</a:t>
            </a:r>
            <a:r>
              <a:rPr lang="en-US" sz="1400" dirty="0">
                <a:latin typeface="Corbel" charset="0"/>
                <a:ea typeface="Corbel" charset="0"/>
                <a:cs typeface="Corbel" charset="0"/>
              </a:rPr>
              <a:t>, </a:t>
            </a:r>
            <a:r>
              <a:rPr lang="en-US" sz="1400" dirty="0" err="1">
                <a:latin typeface="Corbel" charset="0"/>
                <a:ea typeface="Corbel" charset="0"/>
                <a:cs typeface="Corbel" charset="0"/>
              </a:rPr>
              <a:t>dan</a:t>
            </a:r>
            <a:r>
              <a:rPr lang="en-US" sz="1400" dirty="0">
                <a:latin typeface="Corbel" charset="0"/>
                <a:ea typeface="Corbel" charset="0"/>
                <a:cs typeface="Corbel" charset="0"/>
              </a:rPr>
              <a:t> </a:t>
            </a:r>
            <a:r>
              <a:rPr lang="en-US" sz="1400" dirty="0" err="1">
                <a:latin typeface="Corbel" charset="0"/>
                <a:ea typeface="Corbel" charset="0"/>
                <a:cs typeface="Corbel" charset="0"/>
              </a:rPr>
              <a:t>kan</a:t>
            </a:r>
            <a:r>
              <a:rPr lang="en-US" sz="1400" dirty="0">
                <a:latin typeface="Corbel" charset="0"/>
                <a:ea typeface="Corbel" charset="0"/>
                <a:cs typeface="Corbel" charset="0"/>
              </a:rPr>
              <a:t> het </a:t>
            </a:r>
            <a:r>
              <a:rPr lang="en-US" sz="1400" dirty="0" err="1">
                <a:latin typeface="Corbel" charset="0"/>
                <a:ea typeface="Corbel" charset="0"/>
                <a:cs typeface="Corbel" charset="0"/>
              </a:rPr>
              <a:t>zijn</a:t>
            </a:r>
            <a:r>
              <a:rPr lang="en-US" sz="1400" dirty="0">
                <a:latin typeface="Corbel" charset="0"/>
                <a:ea typeface="Corbel" charset="0"/>
                <a:cs typeface="Corbel" charset="0"/>
              </a:rPr>
              <a:t> </a:t>
            </a:r>
            <a:r>
              <a:rPr lang="en-US" sz="1400" dirty="0" err="1">
                <a:latin typeface="Corbel" charset="0"/>
                <a:ea typeface="Corbel" charset="0"/>
                <a:cs typeface="Corbel" charset="0"/>
              </a:rPr>
              <a:t>dat</a:t>
            </a:r>
            <a:r>
              <a:rPr lang="en-US" sz="1400" dirty="0">
                <a:latin typeface="Corbel" charset="0"/>
                <a:ea typeface="Corbel" charset="0"/>
                <a:cs typeface="Corbel" charset="0"/>
              </a:rPr>
              <a:t> </a:t>
            </a:r>
            <a:r>
              <a:rPr lang="en-US" sz="1400" dirty="0" err="1">
                <a:latin typeface="Corbel" charset="0"/>
                <a:ea typeface="Corbel" charset="0"/>
                <a:cs typeface="Corbel" charset="0"/>
              </a:rPr>
              <a:t>ze</a:t>
            </a:r>
            <a:r>
              <a:rPr lang="en-US" sz="1400" dirty="0">
                <a:latin typeface="Corbel" charset="0"/>
                <a:ea typeface="Corbel" charset="0"/>
                <a:cs typeface="Corbel" charset="0"/>
              </a:rPr>
              <a:t> </a:t>
            </a:r>
            <a:r>
              <a:rPr lang="en-US" sz="1400" dirty="0" err="1">
                <a:latin typeface="Corbel" charset="0"/>
                <a:ea typeface="Corbel" charset="0"/>
                <a:cs typeface="Corbel" charset="0"/>
              </a:rPr>
              <a:t>beide</a:t>
            </a:r>
            <a:r>
              <a:rPr lang="en-US" sz="1400" dirty="0">
                <a:latin typeface="Corbel" charset="0"/>
                <a:ea typeface="Corbel" charset="0"/>
                <a:cs typeface="Corbel" charset="0"/>
              </a:rPr>
              <a:t> </a:t>
            </a:r>
            <a:r>
              <a:rPr lang="en-US" sz="1400" dirty="0" err="1">
                <a:latin typeface="Corbel" charset="0"/>
                <a:ea typeface="Corbel" charset="0"/>
                <a:cs typeface="Corbel" charset="0"/>
              </a:rPr>
              <a:t>toch</a:t>
            </a:r>
            <a:r>
              <a:rPr lang="en-US" sz="1400" dirty="0">
                <a:latin typeface="Corbel" charset="0"/>
                <a:ea typeface="Corbel" charset="0"/>
                <a:cs typeface="Corbel" charset="0"/>
              </a:rPr>
              <a:t> </a:t>
            </a:r>
            <a:r>
              <a:rPr lang="en-US" sz="1400" dirty="0" err="1">
                <a:latin typeface="Corbel" charset="0"/>
                <a:ea typeface="Corbel" charset="0"/>
                <a:cs typeface="Corbel" charset="0"/>
              </a:rPr>
              <a:t>gelijk</a:t>
            </a:r>
            <a:r>
              <a:rPr lang="en-US" sz="1400" dirty="0">
                <a:latin typeface="Corbel" charset="0"/>
                <a:ea typeface="Corbel" charset="0"/>
                <a:cs typeface="Corbel" charset="0"/>
              </a:rPr>
              <a:t> </a:t>
            </a:r>
            <a:r>
              <a:rPr lang="en-US" sz="1400" dirty="0" err="1">
                <a:latin typeface="Corbel" charset="0"/>
                <a:ea typeface="Corbel" charset="0"/>
                <a:cs typeface="Corbel" charset="0"/>
              </a:rPr>
              <a:t>hebben</a:t>
            </a:r>
            <a:r>
              <a:rPr lang="en-US" sz="1400" dirty="0">
                <a:latin typeface="Corbel" charset="0"/>
                <a:ea typeface="Corbel" charset="0"/>
                <a:cs typeface="Corbel" charset="0"/>
              </a:rPr>
              <a:t>?</a:t>
            </a:r>
            <a:r>
              <a:rPr lang="nl-NL" sz="1400" dirty="0">
                <a:latin typeface="Corbel" charset="0"/>
                <a:ea typeface="Corbel" charset="0"/>
                <a:cs typeface="Corbel" charset="0"/>
              </a:rPr>
              <a:t> </a:t>
            </a:r>
            <a:endParaRPr lang="nl-BE" sz="1400" dirty="0">
              <a:latin typeface="Corbel" charset="0"/>
              <a:ea typeface="Corbel" charset="0"/>
              <a:cs typeface="Corbel" charset="0"/>
            </a:endParaRPr>
          </a:p>
        </p:txBody>
      </p:sp>
      <p:sp>
        <p:nvSpPr>
          <p:cNvPr id="15" name="Toelichting met afgeronde rechthoek 14"/>
          <p:cNvSpPr/>
          <p:nvPr/>
        </p:nvSpPr>
        <p:spPr>
          <a:xfrm>
            <a:off x="7434569" y="2246689"/>
            <a:ext cx="2359251" cy="1356044"/>
          </a:xfrm>
          <a:prstGeom prst="wedgeRoundRectCallout">
            <a:avLst>
              <a:gd name="adj1" fmla="val 56895"/>
              <a:gd name="adj2" fmla="val -41782"/>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2000" dirty="0">
                <a:solidFill>
                  <a:srgbClr val="FFC000"/>
                </a:solidFill>
                <a:latin typeface="Corbel" charset="0"/>
                <a:ea typeface="Corbel" charset="0"/>
                <a:cs typeface="Corbel" charset="0"/>
              </a:rPr>
              <a:t>15. </a:t>
            </a:r>
            <a:r>
              <a:rPr lang="nl-NL" sz="1400" dirty="0">
                <a:solidFill>
                  <a:schemeClr val="tx1"/>
                </a:solidFill>
                <a:latin typeface="Corbel" charset="0"/>
                <a:ea typeface="Corbel" charset="0"/>
                <a:cs typeface="Corbel" charset="0"/>
              </a:rPr>
              <a:t>Ja, maar in het begin weet je dat niet en dus spreek je elkaar tegen. Met meer onderzoek ontdek je dat het hetzelfde is. </a:t>
            </a:r>
            <a:endParaRPr lang="nl-BE" sz="1400" dirty="0">
              <a:solidFill>
                <a:schemeClr val="tx1"/>
              </a:solidFill>
              <a:latin typeface="Corbel" charset="0"/>
              <a:ea typeface="Corbel" charset="0"/>
              <a:cs typeface="Corbel" charset="0"/>
            </a:endParaRPr>
          </a:p>
        </p:txBody>
      </p:sp>
      <p:sp>
        <p:nvSpPr>
          <p:cNvPr id="21" name="Toelichting met afgeronde rechthoek 20"/>
          <p:cNvSpPr/>
          <p:nvPr/>
        </p:nvSpPr>
        <p:spPr>
          <a:xfrm>
            <a:off x="7664036" y="3781151"/>
            <a:ext cx="2234940" cy="1382026"/>
          </a:xfrm>
          <a:prstGeom prst="wedgeRoundRectCallout">
            <a:avLst>
              <a:gd name="adj1" fmla="val 58082"/>
              <a:gd name="adj2" fmla="val -45773"/>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2000" dirty="0">
                <a:solidFill>
                  <a:srgbClr val="FFC000"/>
                </a:solidFill>
                <a:latin typeface="Corbel" charset="0"/>
                <a:ea typeface="Corbel" charset="0"/>
                <a:cs typeface="Corbel" charset="0"/>
              </a:rPr>
              <a:t>17. </a:t>
            </a:r>
            <a:r>
              <a:rPr lang="nl-NL" sz="1400" dirty="0">
                <a:solidFill>
                  <a:schemeClr val="tx1"/>
                </a:solidFill>
                <a:latin typeface="Corbel" charset="0"/>
                <a:ea typeface="Corbel" charset="0"/>
                <a:cs typeface="Corbel" charset="0"/>
              </a:rPr>
              <a:t>Ja, maar ze hebben het anders geformuleerd, omdat ze het via een verschillende weg hebben gevonden.</a:t>
            </a:r>
            <a:endParaRPr lang="nl-BE" sz="1400" dirty="0">
              <a:solidFill>
                <a:schemeClr val="tx1"/>
              </a:solidFill>
              <a:latin typeface="Corbel" charset="0"/>
              <a:ea typeface="Corbel" charset="0"/>
              <a:cs typeface="Corbel" charset="0"/>
            </a:endParaRPr>
          </a:p>
        </p:txBody>
      </p:sp>
      <p:sp>
        <p:nvSpPr>
          <p:cNvPr id="24" name="Toelichting met afgeronde rechthoek 23"/>
          <p:cNvSpPr/>
          <p:nvPr/>
        </p:nvSpPr>
        <p:spPr>
          <a:xfrm>
            <a:off x="7664036" y="5323419"/>
            <a:ext cx="2754415" cy="888539"/>
          </a:xfrm>
          <a:prstGeom prst="wedgeRoundRectCallout">
            <a:avLst>
              <a:gd name="adj1" fmla="val 42334"/>
              <a:gd name="adj2" fmla="val -76023"/>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algn="ctr"/>
            <a:r>
              <a:rPr lang="nl-NL" sz="2000" dirty="0">
                <a:solidFill>
                  <a:srgbClr val="FFC000"/>
                </a:solidFill>
                <a:latin typeface="Corbel" charset="0"/>
                <a:ea typeface="Corbel" charset="0"/>
                <a:cs typeface="Corbel" charset="0"/>
              </a:rPr>
              <a:t>20. </a:t>
            </a:r>
            <a:r>
              <a:rPr lang="nl-BE" sz="1400" dirty="0">
                <a:latin typeface="Corbel" charset="0"/>
                <a:ea typeface="Corbel" charset="0"/>
                <a:cs typeface="Corbel" charset="0"/>
              </a:rPr>
              <a:t>Het kan ook als jullie vanuit de kant van de andere </a:t>
            </a:r>
          </a:p>
          <a:p>
            <a:pPr algn="ctr"/>
            <a:r>
              <a:rPr lang="nl-BE" sz="1400" dirty="0">
                <a:latin typeface="Corbel" charset="0"/>
                <a:ea typeface="Corbel" charset="0"/>
                <a:cs typeface="Corbel" charset="0"/>
              </a:rPr>
              <a:t>gaan kijken! </a:t>
            </a:r>
            <a:endParaRPr lang="nl-BE" sz="1400" dirty="0">
              <a:solidFill>
                <a:schemeClr val="tx1"/>
              </a:solidFill>
              <a:latin typeface="Corbel" charset="0"/>
              <a:ea typeface="Corbel" charset="0"/>
              <a:cs typeface="Corbel" charset="0"/>
            </a:endParaRPr>
          </a:p>
        </p:txBody>
      </p:sp>
      <p:sp>
        <p:nvSpPr>
          <p:cNvPr id="26" name="Toelichting met afgeronde rechthoek 25"/>
          <p:cNvSpPr/>
          <p:nvPr/>
        </p:nvSpPr>
        <p:spPr>
          <a:xfrm>
            <a:off x="3564752" y="2989302"/>
            <a:ext cx="3194149" cy="596350"/>
          </a:xfrm>
          <a:prstGeom prst="wedgeRoundRectCallout">
            <a:avLst>
              <a:gd name="adj1" fmla="val -64190"/>
              <a:gd name="adj2" fmla="val -42973"/>
              <a:gd name="adj3" fmla="val 16667"/>
            </a:avLst>
          </a:prstGeom>
          <a:noFill/>
          <a:ln w="31750">
            <a:solidFill>
              <a:srgbClr val="C00000"/>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rgbClr val="C00000"/>
                </a:solidFill>
                <a:latin typeface="Corbel" charset="0"/>
                <a:ea typeface="Corbel" charset="0"/>
                <a:cs typeface="Corbel" charset="0"/>
              </a:rPr>
              <a:t>21.</a:t>
            </a:r>
            <a:r>
              <a:rPr lang="nl-BE" sz="1400" dirty="0">
                <a:latin typeface="Corbel" charset="0"/>
                <a:ea typeface="Corbel" charset="0"/>
                <a:cs typeface="Corbel" charset="0"/>
              </a:rPr>
              <a:t> K</a:t>
            </a:r>
            <a:r>
              <a:rPr lang="nl-NL" sz="1400" dirty="0">
                <a:latin typeface="Corbel" charset="0"/>
                <a:ea typeface="Corbel" charset="0"/>
                <a:cs typeface="Corbel" charset="0"/>
              </a:rPr>
              <a:t>ijken vanuit de kant van de andere: is dit belangrijk in wetenschap?</a:t>
            </a:r>
            <a:endParaRPr lang="nl-BE" sz="1400" dirty="0">
              <a:latin typeface="Corbel" charset="0"/>
              <a:ea typeface="Corbel" charset="0"/>
              <a:cs typeface="Corbel" charset="0"/>
            </a:endParaRPr>
          </a:p>
        </p:txBody>
      </p:sp>
      <p:pic>
        <p:nvPicPr>
          <p:cNvPr id="27" name="Afbeelding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10226" y="1121266"/>
            <a:ext cx="536448" cy="2691384"/>
          </a:xfrm>
          <a:prstGeom prst="rect">
            <a:avLst/>
          </a:prstGeom>
        </p:spPr>
      </p:pic>
      <p:pic>
        <p:nvPicPr>
          <p:cNvPr id="28" name="Afbeelding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37078" y="1018907"/>
            <a:ext cx="1342644" cy="2075688"/>
          </a:xfrm>
          <a:prstGeom prst="rect">
            <a:avLst/>
          </a:prstGeom>
        </p:spPr>
      </p:pic>
    </p:spTree>
    <p:extLst>
      <p:ext uri="{BB962C8B-B14F-4D97-AF65-F5344CB8AC3E}">
        <p14:creationId xmlns:p14="http://schemas.microsoft.com/office/powerpoint/2010/main" val="4274770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29" grpId="0" animBg="1"/>
      <p:bldP spid="13" grpId="0" animBg="1"/>
      <p:bldP spid="14" grpId="0" animBg="1"/>
      <p:bldP spid="12" grpId="0" animBg="1"/>
      <p:bldP spid="15" grpId="0" animBg="1"/>
      <p:bldP spid="21" grpId="0" animBg="1"/>
      <p:bldP spid="24" grpId="0" animBg="1"/>
      <p:bldP spid="26" grpId="0" animBg="1"/>
    </p:bld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Words>
  <Application>Microsoft Macintosh PowerPoint</Application>
  <PresentationFormat>Breedbeeld</PresentationFormat>
  <Paragraphs>22</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Calibri</vt:lpstr>
      <vt:lpstr>Calibri Light</vt:lpstr>
      <vt:lpstr>Corbel</vt:lpstr>
      <vt:lpstr>Arial</vt:lpstr>
      <vt:lpstr>Office-thema</vt:lpstr>
      <vt:lpstr>PowerPoint-presentatie</vt:lpstr>
      <vt:lpstr>PowerPoint-presentatie</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Office-gebruiker</dc:creator>
  <cp:lastModifiedBy>Microsoft Office-gebruiker</cp:lastModifiedBy>
  <cp:revision>1</cp:revision>
  <dcterms:created xsi:type="dcterms:W3CDTF">2016-09-28T08:12:54Z</dcterms:created>
  <dcterms:modified xsi:type="dcterms:W3CDTF">2016-09-28T08:13:39Z</dcterms:modified>
</cp:coreProperties>
</file>