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3"/>
  </p:normalViewPr>
  <p:slideViewPr>
    <p:cSldViewPr snapToGrid="0" snapToObjects="1">
      <p:cViewPr varScale="1">
        <p:scale>
          <a:sx n="121" d="100"/>
          <a:sy n="121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06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99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92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2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97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11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13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48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425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7117-4ADE-7A45-92C3-34A9E16EFCD0}" type="datetimeFigureOut">
              <a:rPr lang="nl-NL" smtClean="0"/>
              <a:t>28-09-16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AB63-19B5-6542-9C5D-30F9BB95ED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4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110252" y="2672337"/>
            <a:ext cx="2862732" cy="830883"/>
          </a:xfrm>
          <a:prstGeom prst="wedgeRoundRectCallout">
            <a:avLst>
              <a:gd name="adj1" fmla="val -31314"/>
              <a:gd name="adj2" fmla="val 84864"/>
              <a:gd name="adj3" fmla="val 16667"/>
            </a:avLst>
          </a:prstGeom>
          <a:noFill/>
          <a:ln w="31750">
            <a:solidFill>
              <a:srgbClr val="E800B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E900C1"/>
                </a:solidFill>
                <a:latin typeface="Corbel" charset="0"/>
                <a:ea typeface="Corbel" charset="0"/>
                <a:cs typeface="Corbel" charset="0"/>
              </a:rPr>
              <a:t>3.</a:t>
            </a:r>
            <a:r>
              <a:rPr lang="nl-NL" sz="1400" dirty="0">
                <a:solidFill>
                  <a:srgbClr val="7030A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Maar zo zien we niet alles, en bovendien is het beeld vlak.</a:t>
            </a:r>
          </a:p>
        </p:txBody>
      </p:sp>
      <p:sp>
        <p:nvSpPr>
          <p:cNvPr id="23" name="Rounded Rectangular Callout 4"/>
          <p:cNvSpPr/>
          <p:nvPr/>
        </p:nvSpPr>
        <p:spPr>
          <a:xfrm>
            <a:off x="6007821" y="3859273"/>
            <a:ext cx="2028335" cy="2259085"/>
          </a:xfrm>
          <a:prstGeom prst="wedgeRoundRectCallout">
            <a:avLst>
              <a:gd name="adj1" fmla="val -61280"/>
              <a:gd name="adj2" fmla="val -23205"/>
              <a:gd name="adj3" fmla="val 16667"/>
            </a:avLst>
          </a:prstGeom>
          <a:noFill/>
          <a:ln w="31750">
            <a:solidFill>
              <a:srgbClr val="E800B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E900C1"/>
                </a:solidFill>
                <a:latin typeface="Corbel" charset="0"/>
                <a:ea typeface="Corbel" charset="0"/>
                <a:cs typeface="Corbel" charset="0"/>
              </a:rPr>
              <a:t>5.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We krijgen meer details, maar het blijft toch een beeld. We zien niet echt wat er in de doos zit. Dus kunnen we ook niet 100% zeker zijn van de inhoud.</a:t>
            </a:r>
          </a:p>
        </p:txBody>
      </p:sp>
      <p:sp>
        <p:nvSpPr>
          <p:cNvPr id="7" name="Rechthoek 6"/>
          <p:cNvSpPr/>
          <p:nvPr/>
        </p:nvSpPr>
        <p:spPr>
          <a:xfrm>
            <a:off x="4801779" y="1154266"/>
            <a:ext cx="3199309" cy="900541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i="1" dirty="0">
                <a:latin typeface="Corbel" charset="0"/>
                <a:ea typeface="Corbel" charset="0"/>
                <a:cs typeface="Corbel" charset="0"/>
              </a:rPr>
              <a:t>Eerst formuleren de leerlingen </a:t>
            </a:r>
          </a:p>
          <a:p>
            <a:pPr algn="ctr"/>
            <a:r>
              <a:rPr lang="nl-NL" sz="1400" i="1" dirty="0">
                <a:latin typeface="Corbel" charset="0"/>
                <a:ea typeface="Corbel" charset="0"/>
                <a:cs typeface="Corbel" charset="0"/>
              </a:rPr>
              <a:t>heel wat hypothesen, </a:t>
            </a:r>
          </a:p>
          <a:p>
            <a:pPr algn="ctr"/>
            <a:r>
              <a:rPr lang="nl-NL" sz="1400" i="1" dirty="0">
                <a:latin typeface="Corbel" charset="0"/>
                <a:ea typeface="Corbel" charset="0"/>
                <a:cs typeface="Corbel" charset="0"/>
              </a:rPr>
              <a:t>nadien volgt dit gesprek.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8190510" y="2771503"/>
            <a:ext cx="2439391" cy="1622698"/>
          </a:xfrm>
          <a:prstGeom prst="wedgeRoundRectCallout">
            <a:avLst>
              <a:gd name="adj1" fmla="val -10935"/>
              <a:gd name="adj2" fmla="val 72721"/>
              <a:gd name="adj3" fmla="val 16667"/>
            </a:avLst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6.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Maar met onze ogen is het eigenlijk ook zo, we krijgen enkel een beeld met zichtbaar licht. Wij zien ook nooit het ding zelf!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16" y="3759486"/>
            <a:ext cx="903776" cy="2808919"/>
          </a:xfrm>
          <a:prstGeom prst="rect">
            <a:avLst/>
          </a:prstGeom>
        </p:spPr>
      </p:pic>
      <p:sp>
        <p:nvSpPr>
          <p:cNvPr id="13" name="Toelichting met afgeronde rechthoek 12"/>
          <p:cNvSpPr/>
          <p:nvPr/>
        </p:nvSpPr>
        <p:spPr>
          <a:xfrm>
            <a:off x="1729032" y="1409204"/>
            <a:ext cx="2329689" cy="1731112"/>
          </a:xfrm>
          <a:prstGeom prst="wedgeRoundRectCallout">
            <a:avLst>
              <a:gd name="adj1" fmla="val -28465"/>
              <a:gd name="adj2" fmla="val 72037"/>
              <a:gd name="adj3" fmla="val 16667"/>
            </a:avLst>
          </a:prstGeom>
          <a:noFill/>
          <a:ln w="317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2.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We zouden een foto van de black box kunnen maken met r</a:t>
            </a:r>
            <a:r>
              <a:rPr lang="nl-BE" sz="1400" dirty="0">
                <a:latin typeface="Corbel" charset="0"/>
                <a:ea typeface="Corbel" charset="0"/>
                <a:cs typeface="Corbel" charset="0"/>
              </a:rPr>
              <a:t>öntgenstralen, zoals bij een lichaam: zo zien we wat er in zit!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 </a:t>
            </a:r>
          </a:p>
        </p:txBody>
      </p:sp>
      <p:sp>
        <p:nvSpPr>
          <p:cNvPr id="14" name="Toelichting met afgeronde rechthoek 13"/>
          <p:cNvSpPr/>
          <p:nvPr/>
        </p:nvSpPr>
        <p:spPr>
          <a:xfrm>
            <a:off x="2653992" y="3567160"/>
            <a:ext cx="1942487" cy="1812826"/>
          </a:xfrm>
          <a:prstGeom prst="wedgeRoundRectCallout">
            <a:avLst>
              <a:gd name="adj1" fmla="val -60061"/>
              <a:gd name="adj2" fmla="val -30675"/>
              <a:gd name="adj3" fmla="val 16667"/>
            </a:avLst>
          </a:prstGeom>
          <a:noFill/>
          <a:ln w="317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4.</a:t>
            </a:r>
            <a:r>
              <a:rPr lang="nl-NL" sz="2000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Dan kunnen we een CT-scan laten nemen: met dat gedetailleerde 3D beeld gaan we alles zien.</a:t>
            </a:r>
          </a:p>
        </p:txBody>
      </p:sp>
      <p:sp>
        <p:nvSpPr>
          <p:cNvPr id="18" name="Toelichting met afgeronde rechthoek 17"/>
          <p:cNvSpPr/>
          <p:nvPr/>
        </p:nvSpPr>
        <p:spPr>
          <a:xfrm>
            <a:off x="4272068" y="265671"/>
            <a:ext cx="4202523" cy="781028"/>
          </a:xfrm>
          <a:prstGeom prst="wedgeRoundRectCallout">
            <a:avLst>
              <a:gd name="adj1" fmla="val 58419"/>
              <a:gd name="adj2" fmla="val 24384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b="1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1.</a:t>
            </a:r>
            <a:r>
              <a:rPr lang="nl-NL" sz="2000" b="1" dirty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b="1" dirty="0">
                <a:latin typeface="Corbel" charset="0"/>
                <a:ea typeface="Corbel" charset="0"/>
                <a:cs typeface="Corbel" charset="0"/>
              </a:rPr>
              <a:t>Dit is een black box. Onderzoek wat erin zit. Je mag er alles mee doen, behalve de doos openen. </a:t>
            </a:r>
            <a:endParaRPr lang="en-US" sz="14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20" y="4579745"/>
            <a:ext cx="1155413" cy="213457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379992"/>
            <a:ext cx="1342644" cy="207568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78" y="3837739"/>
            <a:ext cx="913222" cy="279674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16825" y="266541"/>
            <a:ext cx="924960" cy="825961"/>
            <a:chOff x="192825" y="266540"/>
            <a:chExt cx="924960" cy="825961"/>
          </a:xfrm>
        </p:grpSpPr>
        <p:pic>
          <p:nvPicPr>
            <p:cNvPr id="20" name="Afbeelding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737" y="266540"/>
              <a:ext cx="848773" cy="775832"/>
            </a:xfrm>
            <a:prstGeom prst="rect">
              <a:avLst/>
            </a:prstGeom>
          </p:spPr>
        </p:pic>
        <p:cxnSp>
          <p:nvCxnSpPr>
            <p:cNvPr id="21" name="Rechte verbindingslijn 7"/>
            <p:cNvCxnSpPr/>
            <p:nvPr/>
          </p:nvCxnSpPr>
          <p:spPr>
            <a:xfrm>
              <a:off x="246734" y="266540"/>
              <a:ext cx="841913" cy="8259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25"/>
            <p:cNvCxnSpPr/>
            <p:nvPr/>
          </p:nvCxnSpPr>
          <p:spPr>
            <a:xfrm flipV="1">
              <a:off x="192825" y="266540"/>
              <a:ext cx="924960" cy="814929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9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7" grpId="0" animBg="1"/>
      <p:bldP spid="6" grpId="0" animBg="1"/>
      <p:bldP spid="13" grpId="0" animBg="1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674585" y="1866901"/>
            <a:ext cx="1895171" cy="2306741"/>
          </a:xfrm>
          <a:prstGeom prst="wedgeRoundRectCallout">
            <a:avLst>
              <a:gd name="adj1" fmla="val -37688"/>
              <a:gd name="adj2" fmla="val 63532"/>
              <a:gd name="adj3" fmla="val 16667"/>
            </a:avLst>
          </a:prstGeom>
          <a:noFill/>
          <a:ln w="31750">
            <a:solidFill>
              <a:srgbClr val="E800B8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E900C1"/>
                </a:solidFill>
                <a:latin typeface="Corbel" charset="0"/>
                <a:ea typeface="Corbel" charset="0"/>
                <a:cs typeface="Corbel" charset="0"/>
              </a:rPr>
              <a:t>11.</a:t>
            </a:r>
            <a:r>
              <a:rPr lang="nl-NL" sz="2000" dirty="0">
                <a:solidFill>
                  <a:srgbClr val="7030A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Maar als we steeds fijnere details zien, krijgen we steeds fijnere vragen en is er steeds meer te ontdekken! Dus gaan we de wereld toch nooit 100% kennen.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2348680" y="1778000"/>
            <a:ext cx="2224597" cy="1727394"/>
          </a:xfrm>
          <a:prstGeom prst="wedgeRoundRectCallout">
            <a:avLst>
              <a:gd name="adj1" fmla="val -31680"/>
              <a:gd name="adj2" fmla="val 71142"/>
              <a:gd name="adj3" fmla="val 16667"/>
            </a:avLst>
          </a:prstGeom>
          <a:noFill/>
          <a:ln w="317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NL" sz="2000" dirty="0">
                <a:solidFill>
                  <a:srgbClr val="FFC000"/>
                </a:solidFill>
                <a:latin typeface="Corbel" charset="0"/>
                <a:ea typeface="Corbel" charset="0"/>
                <a:cs typeface="Corbel" charset="0"/>
              </a:rPr>
              <a:t>10.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Eigenlijk niet, met meer onderzoek en technologie gaan we steeds meer zien, dus op termijn gaan we toch alles 100% kennen.</a:t>
            </a: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6372344" y="4768232"/>
            <a:ext cx="2179621" cy="1622768"/>
          </a:xfrm>
          <a:prstGeom prst="wedgeRoundRectCallout">
            <a:avLst>
              <a:gd name="adj1" fmla="val 78934"/>
              <a:gd name="adj2" fmla="val -16100"/>
              <a:gd name="adj3" fmla="val 16667"/>
            </a:avLst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12.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Hé, ja, we gaan de wereld steeds beter kennen. En tegelijk gaan we steeds meer hebben om te ontdekken! Wat vreemd toch…</a:t>
            </a: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7966658" y="3162300"/>
            <a:ext cx="2374900" cy="1176602"/>
          </a:xfrm>
          <a:prstGeom prst="wedgeRoundRectCallout">
            <a:avLst>
              <a:gd name="adj1" fmla="val -512"/>
              <a:gd name="adj2" fmla="val 78256"/>
              <a:gd name="adj3" fmla="val 16667"/>
            </a:avLst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chemeClr val="accent6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8.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We kunnen de werkelijkheid onderzoeken, maar we kunnen de dingen zelf nooit zien.</a:t>
            </a:r>
          </a:p>
        </p:txBody>
      </p:sp>
      <p:sp>
        <p:nvSpPr>
          <p:cNvPr id="19" name="Toelichting met afgeronde rechthoek 18"/>
          <p:cNvSpPr/>
          <p:nvPr/>
        </p:nvSpPr>
        <p:spPr>
          <a:xfrm>
            <a:off x="4403903" y="260566"/>
            <a:ext cx="4217107" cy="566812"/>
          </a:xfrm>
          <a:prstGeom prst="wedgeRoundRectCallout">
            <a:avLst>
              <a:gd name="adj1" fmla="val 58365"/>
              <a:gd name="adj2" fmla="val 17536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7. 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Wat zegt deze oefening over wetenschap? 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0" name="Toelichting met afgeronde rechthoek 19"/>
          <p:cNvSpPr/>
          <p:nvPr/>
        </p:nvSpPr>
        <p:spPr>
          <a:xfrm>
            <a:off x="5125649" y="965767"/>
            <a:ext cx="3080707" cy="527263"/>
          </a:xfrm>
          <a:prstGeom prst="wedgeRoundRectCallout">
            <a:avLst>
              <a:gd name="adj1" fmla="val 65506"/>
              <a:gd name="adj2" fmla="val -22796"/>
              <a:gd name="adj3" fmla="val 16667"/>
            </a:avLst>
          </a:prstGeom>
          <a:noFill/>
          <a:ln w="317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9.</a:t>
            </a:r>
            <a:r>
              <a:rPr lang="nl-NL" sz="1400" dirty="0">
                <a:latin typeface="Corbel" charset="0"/>
                <a:ea typeface="Corbel" charset="0"/>
                <a:cs typeface="Corbel" charset="0"/>
              </a:rPr>
              <a:t> Zijn jullie het hiermee eens? </a:t>
            </a:r>
            <a:endParaRPr lang="en-US" sz="14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20" y="4579745"/>
            <a:ext cx="1155413" cy="2134577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379992"/>
            <a:ext cx="1342644" cy="207568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78" y="3837739"/>
            <a:ext cx="913222" cy="2796742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16" y="3759486"/>
            <a:ext cx="903776" cy="280891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716825" y="266541"/>
            <a:ext cx="924960" cy="825961"/>
            <a:chOff x="192825" y="266540"/>
            <a:chExt cx="924960" cy="825961"/>
          </a:xfrm>
        </p:grpSpPr>
        <p:pic>
          <p:nvPicPr>
            <p:cNvPr id="29" name="Afbeelding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737" y="266540"/>
              <a:ext cx="848773" cy="775832"/>
            </a:xfrm>
            <a:prstGeom prst="rect">
              <a:avLst/>
            </a:prstGeom>
          </p:spPr>
        </p:pic>
        <p:cxnSp>
          <p:nvCxnSpPr>
            <p:cNvPr id="30" name="Rechte verbindingslijn 7"/>
            <p:cNvCxnSpPr/>
            <p:nvPr/>
          </p:nvCxnSpPr>
          <p:spPr>
            <a:xfrm>
              <a:off x="246734" y="266540"/>
              <a:ext cx="841913" cy="8259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25"/>
            <p:cNvCxnSpPr/>
            <p:nvPr/>
          </p:nvCxnSpPr>
          <p:spPr>
            <a:xfrm flipV="1">
              <a:off x="192825" y="266540"/>
              <a:ext cx="924960" cy="814929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6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294</Words>
  <Application>Microsoft Macintosh PowerPoint</Application>
  <PresentationFormat>Breedbeeld</PresentationFormat>
  <Paragraphs>15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Corbel</vt:lpstr>
      <vt:lpstr>Arial</vt:lpstr>
      <vt:lpstr>Office-thema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1</cp:revision>
  <dcterms:created xsi:type="dcterms:W3CDTF">2016-09-28T07:56:33Z</dcterms:created>
  <dcterms:modified xsi:type="dcterms:W3CDTF">2016-09-28T08:00:28Z</dcterms:modified>
</cp:coreProperties>
</file>