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13"/>
  </p:normalViewPr>
  <p:slideViewPr>
    <p:cSldViewPr snapToGrid="0" snapToObjects="1">
      <p:cViewPr varScale="1">
        <p:scale>
          <a:sx n="121" d="100"/>
          <a:sy n="121"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97671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63872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56888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82206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766306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3F75896-3ACE-D84B-8A3E-F8A09205F62B}"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64630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3F75896-3ACE-D84B-8A3E-F8A09205F62B}" type="datetimeFigureOut">
              <a:rPr lang="nl-NL" smtClean="0"/>
              <a:t>28-09-16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265028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93F75896-3ACE-D84B-8A3E-F8A09205F62B}" type="datetimeFigureOut">
              <a:rPr lang="nl-NL" smtClean="0"/>
              <a:t>28-09-16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24875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3F75896-3ACE-D84B-8A3E-F8A09205F62B}" type="datetimeFigureOut">
              <a:rPr lang="nl-NL" smtClean="0"/>
              <a:t>28-09-16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40692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93F75896-3ACE-D84B-8A3E-F8A09205F62B}"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1677838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93F75896-3ACE-D84B-8A3E-F8A09205F62B}" type="datetimeFigureOut">
              <a:rPr lang="nl-NL" smtClean="0"/>
              <a:t>28-09-16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799DA7F-0F62-414A-AD45-F7C0F9448097}" type="slidenum">
              <a:rPr lang="nl-NL" smtClean="0"/>
              <a:t>‹nr.›</a:t>
            </a:fld>
            <a:endParaRPr lang="nl-NL"/>
          </a:p>
        </p:txBody>
      </p:sp>
    </p:spTree>
    <p:extLst>
      <p:ext uri="{BB962C8B-B14F-4D97-AF65-F5344CB8AC3E}">
        <p14:creationId xmlns:p14="http://schemas.microsoft.com/office/powerpoint/2010/main" val="8212956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75896-3ACE-D84B-8A3E-F8A09205F62B}" type="datetimeFigureOut">
              <a:rPr lang="nl-NL" smtClean="0"/>
              <a:t>28-09-16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9DA7F-0F62-414A-AD45-F7C0F9448097}" type="slidenum">
              <a:rPr lang="nl-NL" smtClean="0"/>
              <a:t>‹nr.›</a:t>
            </a:fld>
            <a:endParaRPr lang="nl-NL"/>
          </a:p>
        </p:txBody>
      </p:sp>
    </p:spTree>
    <p:extLst>
      <p:ext uri="{BB962C8B-B14F-4D97-AF65-F5344CB8AC3E}">
        <p14:creationId xmlns:p14="http://schemas.microsoft.com/office/powerpoint/2010/main" val="562447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5526215" y="2652659"/>
            <a:ext cx="2401459" cy="1208140"/>
          </a:xfrm>
          <a:prstGeom prst="wedgeRoundRectCallout">
            <a:avLst>
              <a:gd name="adj1" fmla="val -22609"/>
              <a:gd name="adj2" fmla="val 102452"/>
              <a:gd name="adj3" fmla="val 16667"/>
            </a:avLst>
          </a:prstGeom>
          <a:noFill/>
          <a:ln w="3175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lvl="0"/>
            <a:r>
              <a:rPr lang="nl-NL" sz="2000" dirty="0">
                <a:solidFill>
                  <a:srgbClr val="C00000"/>
                </a:solidFill>
                <a:latin typeface="Corbel" charset="0"/>
                <a:ea typeface="Corbel" charset="0"/>
                <a:cs typeface="Corbel" charset="0"/>
              </a:rPr>
              <a:t>3.</a:t>
            </a:r>
            <a:r>
              <a:rPr lang="nl-NL" sz="1400" dirty="0">
                <a:latin typeface="Corbel" charset="0"/>
                <a:ea typeface="Corbel" charset="0"/>
                <a:cs typeface="Corbel" charset="0"/>
              </a:rPr>
              <a:t> Is dat dan kunst? Is het maken van een wetenschappelijke theorie dan kunst?</a:t>
            </a:r>
          </a:p>
        </p:txBody>
      </p:sp>
      <p:sp>
        <p:nvSpPr>
          <p:cNvPr id="20" name="Rounded Rectangular Callout 4"/>
          <p:cNvSpPr/>
          <p:nvPr/>
        </p:nvSpPr>
        <p:spPr>
          <a:xfrm>
            <a:off x="7169570" y="4182129"/>
            <a:ext cx="1967794" cy="1743823"/>
          </a:xfrm>
          <a:prstGeom prst="wedgeRoundRectCallout">
            <a:avLst>
              <a:gd name="adj1" fmla="val -64407"/>
              <a:gd name="adj2" fmla="val -9390"/>
              <a:gd name="adj3" fmla="val 16667"/>
            </a:avLst>
          </a:prstGeom>
          <a:noFill/>
          <a:ln w="3175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lvl="0"/>
            <a:r>
              <a:rPr lang="nl-NL" sz="2000" dirty="0">
                <a:solidFill>
                  <a:srgbClr val="C00000"/>
                </a:solidFill>
                <a:latin typeface="Corbel" charset="0"/>
                <a:ea typeface="Corbel" charset="0"/>
                <a:cs typeface="Corbel" charset="0"/>
              </a:rPr>
              <a:t>5.</a:t>
            </a:r>
            <a:r>
              <a:rPr lang="nl-NL" sz="1400" dirty="0">
                <a:solidFill>
                  <a:srgbClr val="C00000"/>
                </a:solidFill>
                <a:latin typeface="Corbel" charset="0"/>
                <a:ea typeface="Corbel" charset="0"/>
                <a:cs typeface="Corbel" charset="0"/>
              </a:rPr>
              <a:t> </a:t>
            </a:r>
            <a:r>
              <a:rPr lang="nl-NL" sz="1400" dirty="0">
                <a:latin typeface="Corbel" charset="0"/>
                <a:ea typeface="Corbel" charset="0"/>
                <a:cs typeface="Corbel" charset="0"/>
              </a:rPr>
              <a:t>Wij zien dat misschien als kunst omdat we fysica studeren. Maar geldt dat ook voor andere mensen?</a:t>
            </a:r>
          </a:p>
        </p:txBody>
      </p:sp>
      <p:sp>
        <p:nvSpPr>
          <p:cNvPr id="2" name="Toelichting met afgeronde rechthoek 1"/>
          <p:cNvSpPr/>
          <p:nvPr/>
        </p:nvSpPr>
        <p:spPr>
          <a:xfrm>
            <a:off x="1806982" y="1676400"/>
            <a:ext cx="2295118" cy="1029810"/>
          </a:xfrm>
          <a:prstGeom prst="wedgeRoundRectCallout">
            <a:avLst>
              <a:gd name="adj1" fmla="val -27932"/>
              <a:gd name="adj2" fmla="val 84324"/>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lvl="0"/>
            <a:r>
              <a:rPr lang="nl-NL" sz="2000" dirty="0">
                <a:solidFill>
                  <a:srgbClr val="FFC000"/>
                </a:solidFill>
                <a:latin typeface="Corbel" charset="0"/>
                <a:ea typeface="Corbel" charset="0"/>
                <a:cs typeface="Corbel" charset="0"/>
              </a:rPr>
              <a:t>2.</a:t>
            </a:r>
            <a:r>
              <a:rPr lang="nl-NL" sz="2000" dirty="0">
                <a:latin typeface="Corbel" charset="0"/>
                <a:ea typeface="Corbel" charset="0"/>
                <a:cs typeface="Corbel" charset="0"/>
              </a:rPr>
              <a:t> </a:t>
            </a:r>
            <a:r>
              <a:rPr lang="nl-NL" sz="1400" dirty="0">
                <a:latin typeface="Corbel" charset="0"/>
                <a:ea typeface="Corbel" charset="0"/>
                <a:cs typeface="Corbel" charset="0"/>
              </a:rPr>
              <a:t>Wetenschappers zijn kunstenaars want ze moeten creatief zijn.</a:t>
            </a:r>
          </a:p>
        </p:txBody>
      </p:sp>
      <p:sp>
        <p:nvSpPr>
          <p:cNvPr id="3" name="Toelichting met afgeronde rechthoek 2"/>
          <p:cNvSpPr/>
          <p:nvPr/>
        </p:nvSpPr>
        <p:spPr>
          <a:xfrm>
            <a:off x="3086712" y="3059438"/>
            <a:ext cx="1929789" cy="1600199"/>
          </a:xfrm>
          <a:prstGeom prst="wedgeRoundRectCallout">
            <a:avLst>
              <a:gd name="adj1" fmla="val -65531"/>
              <a:gd name="adj2" fmla="val 16944"/>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lvl="0"/>
            <a:r>
              <a:rPr lang="nl-NL" sz="2000" dirty="0">
                <a:solidFill>
                  <a:srgbClr val="FFC000"/>
                </a:solidFill>
                <a:latin typeface="Corbel" charset="0"/>
                <a:ea typeface="Corbel" charset="0"/>
                <a:cs typeface="Corbel" charset="0"/>
              </a:rPr>
              <a:t>4.</a:t>
            </a:r>
            <a:r>
              <a:rPr lang="nl-NL" sz="2000" dirty="0">
                <a:latin typeface="Corbel" charset="0"/>
                <a:ea typeface="Corbel" charset="0"/>
                <a:cs typeface="Corbel" charset="0"/>
              </a:rPr>
              <a:t> </a:t>
            </a:r>
            <a:r>
              <a:rPr lang="nl-NL" sz="1400" dirty="0">
                <a:latin typeface="Corbel" charset="0"/>
                <a:ea typeface="Corbel" charset="0"/>
                <a:cs typeface="Corbel" charset="0"/>
              </a:rPr>
              <a:t>Denk bv. aan Einstein: voor mij is zijn theorie een kunstwerk, zoals een schilderij, want het is mooi om te bekijken.</a:t>
            </a:r>
          </a:p>
        </p:txBody>
      </p:sp>
      <p:sp>
        <p:nvSpPr>
          <p:cNvPr id="13" name="Toelichting met afgeronde rechthoek 12"/>
          <p:cNvSpPr/>
          <p:nvPr/>
        </p:nvSpPr>
        <p:spPr>
          <a:xfrm>
            <a:off x="5118101" y="635001"/>
            <a:ext cx="2582151" cy="765257"/>
          </a:xfrm>
          <a:prstGeom prst="wedgeRoundRectCallout">
            <a:avLst>
              <a:gd name="adj1" fmla="val 83291"/>
              <a:gd name="adj2" fmla="val -8060"/>
              <a:gd name="adj3" fmla="val 16667"/>
            </a:avLst>
          </a:prstGeom>
          <a:noFill/>
          <a:ln w="31750">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b="1" dirty="0">
                <a:solidFill>
                  <a:schemeClr val="accent1"/>
                </a:solidFill>
                <a:latin typeface="Corbel" charset="0"/>
                <a:ea typeface="Corbel" charset="0"/>
                <a:cs typeface="Corbel" charset="0"/>
              </a:rPr>
              <a:t>1. </a:t>
            </a:r>
            <a:r>
              <a:rPr lang="nl-NL" sz="1400" b="1" dirty="0">
                <a:latin typeface="Corbel" charset="0"/>
                <a:ea typeface="Corbel" charset="0"/>
                <a:cs typeface="Corbel" charset="0"/>
              </a:rPr>
              <a:t>Is een wetenschapper zoals een kunstenaar?</a:t>
            </a:r>
            <a:endParaRPr lang="en-US" sz="1400" b="1" dirty="0">
              <a:latin typeface="Corbel" charset="0"/>
              <a:ea typeface="Corbel" charset="0"/>
              <a:cs typeface="Corbel" charset="0"/>
            </a:endParaRPr>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4772" y="3855243"/>
            <a:ext cx="876300" cy="2683669"/>
          </a:xfrm>
          <a:prstGeom prst="rect">
            <a:avLst/>
          </a:prstGeom>
        </p:spPr>
      </p:pic>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6728" y="312370"/>
            <a:ext cx="758044" cy="2989631"/>
          </a:xfrm>
          <a:prstGeom prst="rect">
            <a:avLst/>
          </a:prstGeom>
        </p:spPr>
      </p:pic>
      <p:pic>
        <p:nvPicPr>
          <p:cNvPr id="14" name="Afbeelding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7209" y="3665087"/>
            <a:ext cx="572812" cy="2873824"/>
          </a:xfrm>
          <a:prstGeom prst="rect">
            <a:avLst/>
          </a:prstGeom>
        </p:spPr>
      </p:pic>
      <p:pic>
        <p:nvPicPr>
          <p:cNvPr id="15" name="Afbeelding 1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85823" y="4463223"/>
            <a:ext cx="1341120" cy="2075688"/>
          </a:xfrm>
          <a:prstGeom prst="rect">
            <a:avLst/>
          </a:prstGeom>
        </p:spPr>
      </p:pic>
      <p:pic>
        <p:nvPicPr>
          <p:cNvPr id="11" name="Afbeelding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20" y="137469"/>
            <a:ext cx="2814085" cy="874648"/>
          </a:xfrm>
          <a:prstGeom prst="rect">
            <a:avLst/>
          </a:prstGeom>
        </p:spPr>
      </p:pic>
      <p:grpSp>
        <p:nvGrpSpPr>
          <p:cNvPr id="12" name="Groep 22"/>
          <p:cNvGrpSpPr/>
          <p:nvPr/>
        </p:nvGrpSpPr>
        <p:grpSpPr>
          <a:xfrm>
            <a:off x="11406187" y="6133077"/>
            <a:ext cx="596265" cy="542290"/>
            <a:chOff x="0" y="0"/>
            <a:chExt cx="596265" cy="542704"/>
          </a:xfrm>
        </p:grpSpPr>
        <p:sp>
          <p:nvSpPr>
            <p:cNvPr id="16" name="Rechthoek 15">
              <a:hlinkClick r:id="" action="ppaction://noaction"/>
            </p:cNvPr>
            <p:cNvSpPr/>
            <p:nvPr/>
          </p:nvSpPr>
          <p:spPr>
            <a:xfrm>
              <a:off x="132522" y="238539"/>
              <a:ext cx="343535" cy="304165"/>
            </a:xfrm>
            <a:prstGeom prst="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Calibri" charset="0"/>
              </a:endParaRPr>
            </a:p>
          </p:txBody>
        </p:sp>
        <p:grpSp>
          <p:nvGrpSpPr>
            <p:cNvPr id="17" name="Groep 30"/>
            <p:cNvGrpSpPr/>
            <p:nvPr/>
          </p:nvGrpSpPr>
          <p:grpSpPr>
            <a:xfrm>
              <a:off x="0" y="0"/>
              <a:ext cx="596265" cy="264546"/>
              <a:chOff x="0" y="0"/>
              <a:chExt cx="596265" cy="264546"/>
            </a:xfrm>
          </p:grpSpPr>
          <p:sp>
            <p:nvSpPr>
              <p:cNvPr id="18" name="Gelijkbenige driehoek 31">
                <a:hlinkClick r:id="" action="ppaction://noaction"/>
              </p:cNvPr>
              <p:cNvSpPr/>
              <p:nvPr/>
            </p:nvSpPr>
            <p:spPr>
              <a:xfrm>
                <a:off x="0" y="39756"/>
                <a:ext cx="596265" cy="22479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latin typeface="Calibri" charset="0"/>
                </a:endParaRPr>
              </a:p>
            </p:txBody>
          </p:sp>
          <p:cxnSp>
            <p:nvCxnSpPr>
              <p:cNvPr id="19" name="Rechte verbindingslijn 18"/>
              <p:cNvCxnSpPr/>
              <p:nvPr/>
            </p:nvCxnSpPr>
            <p:spPr>
              <a:xfrm flipV="1">
                <a:off x="172279" y="0"/>
                <a:ext cx="0" cy="158971"/>
              </a:xfrm>
              <a:prstGeom prst="line">
                <a:avLst/>
              </a:prstGeom>
              <a:ln w="76200"/>
            </p:spPr>
            <p:style>
              <a:lnRef idx="1">
                <a:schemeClr val="dk1"/>
              </a:lnRef>
              <a:fillRef idx="0">
                <a:schemeClr val="dk1"/>
              </a:fillRef>
              <a:effectRef idx="0">
                <a:schemeClr val="dk1"/>
              </a:effectRef>
              <a:fontRef idx="minor">
                <a:schemeClr val="tx1"/>
              </a:fontRef>
            </p:style>
          </p:cxnSp>
        </p:grpSp>
      </p:grpSp>
      <p:sp>
        <p:nvSpPr>
          <p:cNvPr id="21" name="Pijl omhoog 23">
            <a:hlinkClick r:id="" action="ppaction://noaction"/>
          </p:cNvPr>
          <p:cNvSpPr/>
          <p:nvPr/>
        </p:nvSpPr>
        <p:spPr>
          <a:xfrm>
            <a:off x="10900585" y="6212502"/>
            <a:ext cx="367990" cy="462865"/>
          </a:xfrm>
          <a:prstGeom prst="up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latin typeface="Calibri" charset="0"/>
            </a:endParaRPr>
          </a:p>
        </p:txBody>
      </p:sp>
    </p:spTree>
    <p:extLst>
      <p:ext uri="{BB962C8B-B14F-4D97-AF65-F5344CB8AC3E}">
        <p14:creationId xmlns:p14="http://schemas.microsoft.com/office/powerpoint/2010/main" val="4019907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 grpId="0" animBg="1"/>
      <p:bldP spid="3"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4"/>
          <p:cNvSpPr/>
          <p:nvPr/>
        </p:nvSpPr>
        <p:spPr>
          <a:xfrm>
            <a:off x="7413822" y="3403807"/>
            <a:ext cx="1989394" cy="902871"/>
          </a:xfrm>
          <a:prstGeom prst="wedgeRoundRectCallout">
            <a:avLst>
              <a:gd name="adj1" fmla="val 48056"/>
              <a:gd name="adj2" fmla="val 66867"/>
              <a:gd name="adj3" fmla="val 16667"/>
            </a:avLst>
          </a:prstGeom>
          <a:noFill/>
          <a:ln w="31750">
            <a:solidFill>
              <a:srgbClr val="E900C1"/>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nl-NL" sz="2000" dirty="0">
                <a:solidFill>
                  <a:srgbClr val="E900C1"/>
                </a:solidFill>
                <a:latin typeface="Corbel" charset="0"/>
                <a:ea typeface="Corbel" charset="0"/>
                <a:cs typeface="Corbel" charset="0"/>
              </a:rPr>
              <a:t>7.</a:t>
            </a:r>
            <a:r>
              <a:rPr lang="nl-NL" sz="1400" dirty="0">
                <a:latin typeface="Corbel" charset="0"/>
                <a:ea typeface="Corbel" charset="0"/>
                <a:cs typeface="Corbel" charset="0"/>
              </a:rPr>
              <a:t> Kunst verschilt van wetenschap omdat kunst een verzinsel is.</a:t>
            </a:r>
          </a:p>
        </p:txBody>
      </p:sp>
      <p:sp>
        <p:nvSpPr>
          <p:cNvPr id="20" name="Rounded Rectangular Callout 4"/>
          <p:cNvSpPr/>
          <p:nvPr/>
        </p:nvSpPr>
        <p:spPr>
          <a:xfrm>
            <a:off x="6868500" y="4512751"/>
            <a:ext cx="2381752" cy="2026161"/>
          </a:xfrm>
          <a:prstGeom prst="wedgeRoundRectCallout">
            <a:avLst>
              <a:gd name="adj1" fmla="val 58684"/>
              <a:gd name="adj2" fmla="val -37182"/>
              <a:gd name="adj3" fmla="val 16667"/>
            </a:avLst>
          </a:prstGeom>
          <a:noFill/>
          <a:ln w="31750">
            <a:solidFill>
              <a:srgbClr val="E500AA"/>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nl-NL" sz="2000" dirty="0">
                <a:solidFill>
                  <a:srgbClr val="E900C1"/>
                </a:solidFill>
                <a:latin typeface="Corbel" charset="0"/>
                <a:ea typeface="Corbel" charset="0"/>
                <a:cs typeface="Corbel" charset="0"/>
              </a:rPr>
              <a:t>10.</a:t>
            </a:r>
            <a:r>
              <a:rPr lang="nl-NL" sz="1400" dirty="0">
                <a:latin typeface="Corbel" charset="0"/>
                <a:ea typeface="Corbel" charset="0"/>
                <a:cs typeface="Corbel" charset="0"/>
              </a:rPr>
              <a:t> Nee. Hij maakte kunst door ook gebruik te maken van wetenschap. </a:t>
            </a:r>
            <a:r>
              <a:rPr lang="en-US" sz="1400" dirty="0">
                <a:latin typeface="Corbel" charset="0"/>
                <a:ea typeface="Corbel" charset="0"/>
                <a:cs typeface="Corbel" charset="0"/>
              </a:rPr>
              <a:t>Op het moment </a:t>
            </a:r>
            <a:r>
              <a:rPr lang="en-US" sz="1400" dirty="0" err="1">
                <a:latin typeface="Corbel" charset="0"/>
                <a:ea typeface="Corbel" charset="0"/>
                <a:cs typeface="Corbel" charset="0"/>
              </a:rPr>
              <a:t>dat</a:t>
            </a:r>
            <a:r>
              <a:rPr lang="en-US" sz="1400" dirty="0">
                <a:latin typeface="Corbel" charset="0"/>
                <a:ea typeface="Corbel" charset="0"/>
                <a:cs typeface="Corbel" charset="0"/>
              </a:rPr>
              <a:t> </a:t>
            </a:r>
            <a:r>
              <a:rPr lang="en-US" sz="1400" dirty="0" err="1">
                <a:latin typeface="Corbel" charset="0"/>
                <a:ea typeface="Corbel" charset="0"/>
                <a:cs typeface="Corbel" charset="0"/>
              </a:rPr>
              <a:t>hij</a:t>
            </a:r>
            <a:r>
              <a:rPr lang="en-US" sz="1400" dirty="0">
                <a:latin typeface="Corbel" charset="0"/>
                <a:ea typeface="Corbel" charset="0"/>
                <a:cs typeface="Corbel" charset="0"/>
              </a:rPr>
              <a:t> de Mona Lisa </a:t>
            </a:r>
            <a:r>
              <a:rPr lang="en-US" sz="1400" dirty="0" err="1">
                <a:latin typeface="Corbel" charset="0"/>
                <a:ea typeface="Corbel" charset="0"/>
                <a:cs typeface="Corbel" charset="0"/>
              </a:rPr>
              <a:t>schilderde</a:t>
            </a:r>
            <a:r>
              <a:rPr lang="en-US" sz="1400" dirty="0">
                <a:latin typeface="Corbel" charset="0"/>
                <a:ea typeface="Corbel" charset="0"/>
                <a:cs typeface="Corbel" charset="0"/>
              </a:rPr>
              <a:t>, was </a:t>
            </a:r>
            <a:r>
              <a:rPr lang="en-US" sz="1400" dirty="0" err="1">
                <a:latin typeface="Corbel" charset="0"/>
                <a:ea typeface="Corbel" charset="0"/>
                <a:cs typeface="Corbel" charset="0"/>
              </a:rPr>
              <a:t>hij</a:t>
            </a:r>
            <a:r>
              <a:rPr lang="en-US" sz="1400" dirty="0">
                <a:latin typeface="Corbel" charset="0"/>
                <a:ea typeface="Corbel" charset="0"/>
                <a:cs typeface="Corbel" charset="0"/>
              </a:rPr>
              <a:t> </a:t>
            </a:r>
            <a:r>
              <a:rPr lang="en-US" sz="1400" dirty="0" err="1">
                <a:latin typeface="Corbel" charset="0"/>
                <a:ea typeface="Corbel" charset="0"/>
                <a:cs typeface="Corbel" charset="0"/>
              </a:rPr>
              <a:t>eerder</a:t>
            </a:r>
            <a:r>
              <a:rPr lang="en-US" sz="1400" dirty="0">
                <a:latin typeface="Corbel" charset="0"/>
                <a:ea typeface="Corbel" charset="0"/>
                <a:cs typeface="Corbel" charset="0"/>
              </a:rPr>
              <a:t> </a:t>
            </a:r>
            <a:r>
              <a:rPr lang="en-US" sz="1400" dirty="0" err="1">
                <a:latin typeface="Corbel" charset="0"/>
                <a:ea typeface="Corbel" charset="0"/>
                <a:cs typeface="Corbel" charset="0"/>
              </a:rPr>
              <a:t>kunstenaar</a:t>
            </a:r>
            <a:r>
              <a:rPr lang="nl-NL" sz="1400" dirty="0">
                <a:latin typeface="Corbel" charset="0"/>
                <a:ea typeface="Corbel" charset="0"/>
                <a:cs typeface="Corbel" charset="0"/>
              </a:rPr>
              <a:t>. Kunst en wetenschap blijven dus twee verschillende dingen.</a:t>
            </a:r>
          </a:p>
        </p:txBody>
      </p:sp>
      <p:sp>
        <p:nvSpPr>
          <p:cNvPr id="3" name="Toelichting met afgeronde rechthoek 2"/>
          <p:cNvSpPr/>
          <p:nvPr/>
        </p:nvSpPr>
        <p:spPr>
          <a:xfrm>
            <a:off x="2767233" y="2956057"/>
            <a:ext cx="2401414" cy="3064934"/>
          </a:xfrm>
          <a:prstGeom prst="wedgeRoundRectCallout">
            <a:avLst>
              <a:gd name="adj1" fmla="val -60226"/>
              <a:gd name="adj2" fmla="val -21394"/>
              <a:gd name="adj3" fmla="val 16667"/>
            </a:avLst>
          </a:prstGeom>
          <a:noFill/>
          <a:ln w="31750"/>
        </p:spPr>
        <p:style>
          <a:lnRef idx="1">
            <a:schemeClr val="accent4"/>
          </a:lnRef>
          <a:fillRef idx="2">
            <a:schemeClr val="accent4"/>
          </a:fillRef>
          <a:effectRef idx="1">
            <a:schemeClr val="accent4"/>
          </a:effectRef>
          <a:fontRef idx="minor">
            <a:schemeClr val="dk1"/>
          </a:fontRef>
        </p:style>
        <p:txBody>
          <a:bodyPr rtlCol="0" anchor="ctr"/>
          <a:lstStyle/>
          <a:p>
            <a:pPr lvl="0"/>
            <a:r>
              <a:rPr lang="nl-NL" sz="2000" dirty="0">
                <a:solidFill>
                  <a:srgbClr val="FFC000"/>
                </a:solidFill>
                <a:latin typeface="Corbel" charset="0"/>
                <a:ea typeface="Corbel" charset="0"/>
                <a:cs typeface="Corbel" charset="0"/>
              </a:rPr>
              <a:t>8.</a:t>
            </a:r>
            <a:r>
              <a:rPr lang="nl-NL" sz="1400" dirty="0">
                <a:latin typeface="Corbel" charset="0"/>
                <a:ea typeface="Corbel" charset="0"/>
                <a:cs typeface="Corbel" charset="0"/>
              </a:rPr>
              <a:t> Maar denk aan de Mona Lisa: zij heeft de rij van Fibonacci in haar gezicht. Wetenschap maakt het mogelijk dat het lijkt alsof de Mona Lisa in alle richtingen kijkt. Wat is hier echt? Wat is fictief?</a:t>
            </a:r>
          </a:p>
          <a:p>
            <a:pPr lvl="0"/>
            <a:r>
              <a:rPr lang="nl-NL" sz="1400" dirty="0">
                <a:latin typeface="Corbel" charset="0"/>
                <a:ea typeface="Corbel" charset="0"/>
                <a:cs typeface="Corbel" charset="0"/>
              </a:rPr>
              <a:t>En wie heeft de Mona Lisa geschilderd? Leonardo! En die was ook wetenschapper.</a:t>
            </a:r>
          </a:p>
        </p:txBody>
      </p:sp>
      <p:sp>
        <p:nvSpPr>
          <p:cNvPr id="17" name="Rounded Rectangular Callout 4"/>
          <p:cNvSpPr/>
          <p:nvPr/>
        </p:nvSpPr>
        <p:spPr>
          <a:xfrm>
            <a:off x="5368924" y="2768378"/>
            <a:ext cx="1844623" cy="1646874"/>
          </a:xfrm>
          <a:prstGeom prst="wedgeRoundRectCallout">
            <a:avLst>
              <a:gd name="adj1" fmla="val -27419"/>
              <a:gd name="adj2" fmla="val 63661"/>
              <a:gd name="adj3" fmla="val 16667"/>
            </a:avLst>
          </a:prstGeom>
          <a:noFill/>
          <a:ln w="3175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lvl="0"/>
            <a:r>
              <a:rPr lang="nl-NL" sz="2000" dirty="0">
                <a:solidFill>
                  <a:srgbClr val="C00000"/>
                </a:solidFill>
                <a:latin typeface="Corbel" charset="0"/>
                <a:ea typeface="Corbel" charset="0"/>
                <a:cs typeface="Corbel" charset="0"/>
              </a:rPr>
              <a:t>11.</a:t>
            </a:r>
            <a:r>
              <a:rPr lang="nl-NL" sz="1400" dirty="0">
                <a:latin typeface="Corbel" charset="0"/>
                <a:ea typeface="Corbel" charset="0"/>
                <a:cs typeface="Corbel" charset="0"/>
              </a:rPr>
              <a:t> Maar als er iemand iets nieuws ontdekt terwijl hij kunst maakt, is het volgens mij wel wetenschap.</a:t>
            </a:r>
          </a:p>
        </p:txBody>
      </p:sp>
      <p:sp>
        <p:nvSpPr>
          <p:cNvPr id="21" name="Toelichting met afgeronde rechthoek 20"/>
          <p:cNvSpPr/>
          <p:nvPr/>
        </p:nvSpPr>
        <p:spPr>
          <a:xfrm>
            <a:off x="1981200" y="223065"/>
            <a:ext cx="5769484" cy="730448"/>
          </a:xfrm>
          <a:prstGeom prst="wedgeRoundRectCallout">
            <a:avLst>
              <a:gd name="adj1" fmla="val 63022"/>
              <a:gd name="adj2" fmla="val -41"/>
              <a:gd name="adj3" fmla="val 16667"/>
            </a:avLst>
          </a:prstGeom>
          <a:noFill/>
          <a:ln w="31750">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6. </a:t>
            </a:r>
            <a:r>
              <a:rPr lang="nl-NL" sz="1400" dirty="0">
                <a:latin typeface="Corbel" charset="0"/>
                <a:ea typeface="Corbel" charset="0"/>
                <a:cs typeface="Corbel" charset="0"/>
              </a:rPr>
              <a:t>Om even samen te vatten: sommige mensen vinden wetenschappelijke theorie</a:t>
            </a:r>
            <a:r>
              <a:rPr lang="nl-BE" sz="1400" dirty="0">
                <a:latin typeface="Corbel" charset="0"/>
                <a:ea typeface="Corbel" charset="0"/>
                <a:cs typeface="Corbel" charset="0"/>
              </a:rPr>
              <a:t>ën</a:t>
            </a:r>
            <a:r>
              <a:rPr lang="nl-NL" sz="1400" dirty="0">
                <a:latin typeface="Corbel" charset="0"/>
                <a:ea typeface="Corbel" charset="0"/>
                <a:cs typeface="Corbel" charset="0"/>
              </a:rPr>
              <a:t> mooi. Maar is wetenschap dan hetzelfde als kunst? </a:t>
            </a:r>
            <a:endParaRPr lang="en-US" sz="1400" dirty="0">
              <a:latin typeface="Corbel" charset="0"/>
              <a:ea typeface="Corbel" charset="0"/>
              <a:cs typeface="Corbel" charset="0"/>
            </a:endParaRPr>
          </a:p>
        </p:txBody>
      </p:sp>
      <p:sp>
        <p:nvSpPr>
          <p:cNvPr id="22" name="Toelichting met afgeronde rechthoek 21"/>
          <p:cNvSpPr/>
          <p:nvPr/>
        </p:nvSpPr>
        <p:spPr>
          <a:xfrm>
            <a:off x="1916311" y="1086772"/>
            <a:ext cx="6060398" cy="730448"/>
          </a:xfrm>
          <a:prstGeom prst="wedgeRoundRectCallout">
            <a:avLst>
              <a:gd name="adj1" fmla="val 57756"/>
              <a:gd name="adj2" fmla="val -27859"/>
              <a:gd name="adj3" fmla="val 16667"/>
            </a:avLst>
          </a:prstGeom>
          <a:noFill/>
          <a:ln w="31750">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r>
              <a:rPr lang="nl-NL" sz="2000" dirty="0">
                <a:solidFill>
                  <a:schemeClr val="accent1"/>
                </a:solidFill>
                <a:latin typeface="Corbel" charset="0"/>
                <a:ea typeface="Corbel" charset="0"/>
                <a:cs typeface="Corbel" charset="0"/>
              </a:rPr>
              <a:t>9.</a:t>
            </a:r>
            <a:r>
              <a:rPr lang="nl-NL" sz="1400" dirty="0">
                <a:latin typeface="Corbel" charset="0"/>
                <a:ea typeface="Corbel" charset="0"/>
                <a:cs typeface="Corbel" charset="0"/>
              </a:rPr>
              <a:t> Leonardo was dus wetenschapper én kunstenaar. </a:t>
            </a:r>
            <a:r>
              <a:rPr lang="en-US" sz="1400" dirty="0">
                <a:latin typeface="Corbel" charset="0"/>
                <a:ea typeface="Corbel" charset="0"/>
                <a:cs typeface="Corbel" charset="0"/>
              </a:rPr>
              <a:t>Was Leonardo </a:t>
            </a:r>
            <a:r>
              <a:rPr lang="en-US" sz="1400" dirty="0" err="1">
                <a:latin typeface="Corbel" charset="0"/>
                <a:ea typeface="Corbel" charset="0"/>
                <a:cs typeface="Corbel" charset="0"/>
              </a:rPr>
              <a:t>dan</a:t>
            </a:r>
            <a:r>
              <a:rPr lang="en-US" sz="1400" dirty="0">
                <a:latin typeface="Corbel" charset="0"/>
                <a:ea typeface="Corbel" charset="0"/>
                <a:cs typeface="Corbel" charset="0"/>
              </a:rPr>
              <a:t> </a:t>
            </a:r>
            <a:r>
              <a:rPr lang="en-US" sz="1400" dirty="0" err="1">
                <a:latin typeface="Corbel" charset="0"/>
                <a:ea typeface="Corbel" charset="0"/>
                <a:cs typeface="Corbel" charset="0"/>
              </a:rPr>
              <a:t>zowel</a:t>
            </a:r>
            <a:r>
              <a:rPr lang="en-US" sz="1400" dirty="0">
                <a:latin typeface="Corbel" charset="0"/>
                <a:ea typeface="Corbel" charset="0"/>
                <a:cs typeface="Corbel" charset="0"/>
              </a:rPr>
              <a:t> </a:t>
            </a:r>
            <a:r>
              <a:rPr lang="en-US" sz="1400" dirty="0" err="1">
                <a:latin typeface="Corbel" charset="0"/>
                <a:ea typeface="Corbel" charset="0"/>
                <a:cs typeface="Corbel" charset="0"/>
              </a:rPr>
              <a:t>wetenschapper</a:t>
            </a:r>
            <a:r>
              <a:rPr lang="en-US" sz="1400" dirty="0">
                <a:latin typeface="Corbel" charset="0"/>
                <a:ea typeface="Corbel" charset="0"/>
                <a:cs typeface="Corbel" charset="0"/>
              </a:rPr>
              <a:t> </a:t>
            </a:r>
            <a:r>
              <a:rPr lang="en-US" sz="1400" dirty="0" err="1">
                <a:latin typeface="Corbel" charset="0"/>
                <a:ea typeface="Corbel" charset="0"/>
                <a:cs typeface="Corbel" charset="0"/>
              </a:rPr>
              <a:t>als</a:t>
            </a:r>
            <a:r>
              <a:rPr lang="en-US" sz="1400" dirty="0">
                <a:latin typeface="Corbel" charset="0"/>
                <a:ea typeface="Corbel" charset="0"/>
                <a:cs typeface="Corbel" charset="0"/>
              </a:rPr>
              <a:t> </a:t>
            </a:r>
            <a:r>
              <a:rPr lang="en-US" sz="1400" dirty="0" err="1">
                <a:latin typeface="Corbel" charset="0"/>
                <a:ea typeface="Corbel" charset="0"/>
                <a:cs typeface="Corbel" charset="0"/>
              </a:rPr>
              <a:t>kunstenaar</a:t>
            </a:r>
            <a:r>
              <a:rPr lang="en-US" sz="1400" dirty="0">
                <a:latin typeface="Corbel" charset="0"/>
                <a:ea typeface="Corbel" charset="0"/>
                <a:cs typeface="Corbel" charset="0"/>
              </a:rPr>
              <a:t> op het moment </a:t>
            </a:r>
            <a:r>
              <a:rPr lang="en-US" sz="1400" dirty="0" err="1">
                <a:latin typeface="Corbel" charset="0"/>
                <a:ea typeface="Corbel" charset="0"/>
                <a:cs typeface="Corbel" charset="0"/>
              </a:rPr>
              <a:t>dat</a:t>
            </a:r>
            <a:r>
              <a:rPr lang="en-US" sz="1400" dirty="0">
                <a:latin typeface="Corbel" charset="0"/>
                <a:ea typeface="Corbel" charset="0"/>
                <a:cs typeface="Corbel" charset="0"/>
              </a:rPr>
              <a:t> </a:t>
            </a:r>
            <a:r>
              <a:rPr lang="en-US" sz="1400" dirty="0" err="1">
                <a:latin typeface="Corbel" charset="0"/>
                <a:ea typeface="Corbel" charset="0"/>
                <a:cs typeface="Corbel" charset="0"/>
              </a:rPr>
              <a:t>hij</a:t>
            </a:r>
            <a:r>
              <a:rPr lang="en-US" sz="1400" dirty="0">
                <a:latin typeface="Corbel" charset="0"/>
                <a:ea typeface="Corbel" charset="0"/>
                <a:cs typeface="Corbel" charset="0"/>
              </a:rPr>
              <a:t> de Mona Lisa </a:t>
            </a:r>
            <a:r>
              <a:rPr lang="en-US" sz="1400" dirty="0" err="1">
                <a:latin typeface="Corbel" charset="0"/>
                <a:ea typeface="Corbel" charset="0"/>
                <a:cs typeface="Corbel" charset="0"/>
              </a:rPr>
              <a:t>maakte</a:t>
            </a:r>
            <a:r>
              <a:rPr lang="en-US" sz="1400" dirty="0">
                <a:latin typeface="Corbel" charset="0"/>
                <a:ea typeface="Corbel" charset="0"/>
                <a:cs typeface="Corbel" charset="0"/>
              </a:rPr>
              <a:t>?</a:t>
            </a:r>
            <a:r>
              <a:rPr lang="nl-NL" sz="1400" dirty="0">
                <a:latin typeface="Corbel" charset="0"/>
                <a:ea typeface="Corbel" charset="0"/>
                <a:cs typeface="Corbel" charset="0"/>
              </a:rPr>
              <a:t> </a:t>
            </a:r>
            <a:endParaRPr lang="en-US" sz="1400" dirty="0">
              <a:latin typeface="Corbel" charset="0"/>
              <a:ea typeface="Corbel" charset="0"/>
              <a:cs typeface="Corbel" charset="0"/>
            </a:endParaRPr>
          </a:p>
        </p:txBody>
      </p:sp>
      <p:sp>
        <p:nvSpPr>
          <p:cNvPr id="23" name="Toelichting met afgeronde rechthoek 22"/>
          <p:cNvSpPr/>
          <p:nvPr/>
        </p:nvSpPr>
        <p:spPr>
          <a:xfrm>
            <a:off x="2552422" y="1950480"/>
            <a:ext cx="5092979" cy="578277"/>
          </a:xfrm>
          <a:prstGeom prst="wedgeRoundRectCallout">
            <a:avLst>
              <a:gd name="adj1" fmla="val 61847"/>
              <a:gd name="adj2" fmla="val -42592"/>
              <a:gd name="adj3" fmla="val 16667"/>
            </a:avLst>
          </a:prstGeom>
          <a:noFill/>
          <a:ln w="31750">
            <a:solidFill>
              <a:schemeClr val="accent1"/>
            </a:solidFill>
          </a:ln>
        </p:spPr>
        <p:style>
          <a:lnRef idx="1">
            <a:schemeClr val="accent4"/>
          </a:lnRef>
          <a:fillRef idx="2">
            <a:schemeClr val="accent4"/>
          </a:fillRef>
          <a:effectRef idx="1">
            <a:schemeClr val="accent4"/>
          </a:effectRef>
          <a:fontRef idx="minor">
            <a:schemeClr val="dk1"/>
          </a:fontRef>
        </p:style>
        <p:txBody>
          <a:bodyPr rtlCol="0" anchor="ctr"/>
          <a:lstStyle/>
          <a:p>
            <a:pPr lvl="0"/>
            <a:r>
              <a:rPr lang="nl-NL" sz="2000" dirty="0">
                <a:solidFill>
                  <a:schemeClr val="accent1"/>
                </a:solidFill>
                <a:latin typeface="Corbel" charset="0"/>
                <a:ea typeface="Corbel" charset="0"/>
                <a:cs typeface="Corbel" charset="0"/>
              </a:rPr>
              <a:t>12. </a:t>
            </a:r>
            <a:r>
              <a:rPr lang="nl-NL" sz="1400" dirty="0">
                <a:latin typeface="Corbel" charset="0"/>
                <a:ea typeface="Corbel" charset="0"/>
                <a:cs typeface="Corbel" charset="0"/>
              </a:rPr>
              <a:t>Moet een wetenschapper altijd nieuwe dingen ontdekken?</a:t>
            </a:r>
          </a:p>
        </p:txBody>
      </p:sp>
      <p:pic>
        <p:nvPicPr>
          <p:cNvPr id="25" name="Afbeelding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7209" y="3665087"/>
            <a:ext cx="572812" cy="2873824"/>
          </a:xfrm>
          <a:prstGeom prst="rect">
            <a:avLst/>
          </a:prstGeom>
        </p:spPr>
      </p:pic>
      <p:pic>
        <p:nvPicPr>
          <p:cNvPr id="18" name="Afbeelding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6728" y="312370"/>
            <a:ext cx="758044" cy="2989631"/>
          </a:xfrm>
          <a:prstGeom prst="rect">
            <a:avLst/>
          </a:prstGeom>
        </p:spPr>
      </p:pic>
      <p:pic>
        <p:nvPicPr>
          <p:cNvPr id="28" name="Afbeelding 2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5823" y="4463223"/>
            <a:ext cx="1341120" cy="2075688"/>
          </a:xfrm>
          <a:prstGeom prst="rect">
            <a:avLst/>
          </a:prstGeom>
        </p:spPr>
      </p:pic>
      <p:pic>
        <p:nvPicPr>
          <p:cNvPr id="29" name="Afbeelding 2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44772" y="3855243"/>
            <a:ext cx="876300" cy="2683669"/>
          </a:xfrm>
          <a:prstGeom prst="rect">
            <a:avLst/>
          </a:prstGeom>
        </p:spPr>
      </p:pic>
    </p:spTree>
    <p:extLst>
      <p:ext uri="{BB962C8B-B14F-4D97-AF65-F5344CB8AC3E}">
        <p14:creationId xmlns:p14="http://schemas.microsoft.com/office/powerpoint/2010/main" val="2757717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3" grpId="0" animBg="1"/>
      <p:bldP spid="17" grpId="0" animBg="1"/>
      <p:bldP spid="21" grpId="0" animBg="1"/>
      <p:bldP spid="22" grpId="0" animBg="1"/>
      <p:bldP spid="23" grpId="0" animBg="1"/>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Words>
  <Application>Microsoft Macintosh PowerPoint</Application>
  <PresentationFormat>Breedbeeld</PresentationFormat>
  <Paragraphs>13</Paragraphs>
  <Slides>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vt:i4>
      </vt:variant>
    </vt:vector>
  </HeadingPairs>
  <TitlesOfParts>
    <vt:vector size="7" baseType="lpstr">
      <vt:lpstr>Calibri</vt:lpstr>
      <vt:lpstr>Calibri Light</vt:lpstr>
      <vt:lpstr>Corbel</vt:lpstr>
      <vt:lpstr>Arial</vt:lpstr>
      <vt:lpstr>Office-thema</vt:lpstr>
      <vt:lpstr>PowerPoint-presentatie</vt:lpstr>
      <vt:lpstr>PowerPoint-presentatie</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Microsoft Office-gebruiker</cp:lastModifiedBy>
  <cp:revision>1</cp:revision>
  <dcterms:created xsi:type="dcterms:W3CDTF">2016-09-28T08:02:16Z</dcterms:created>
  <dcterms:modified xsi:type="dcterms:W3CDTF">2016-09-28T08:02:45Z</dcterms:modified>
</cp:coreProperties>
</file>