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13"/>
  </p:normalViewPr>
  <p:slideViewPr>
    <p:cSldViewPr snapToGrid="0" snapToObjects="1">
      <p:cViewPr varScale="1">
        <p:scale>
          <a:sx n="121" d="100"/>
          <a:sy n="121" d="100"/>
        </p:scale>
        <p:origin x="2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A10D-C5E7-7C47-95D2-F06716C9BCA2}" type="datetimeFigureOut">
              <a:rPr lang="nl-NL" smtClean="0"/>
              <a:t>28-09-16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61FF-052A-CC4C-97C3-EC52F3BF8B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673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A10D-C5E7-7C47-95D2-F06716C9BCA2}" type="datetimeFigureOut">
              <a:rPr lang="nl-NL" smtClean="0"/>
              <a:t>28-09-16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61FF-052A-CC4C-97C3-EC52F3BF8B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592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A10D-C5E7-7C47-95D2-F06716C9BCA2}" type="datetimeFigureOut">
              <a:rPr lang="nl-NL" smtClean="0"/>
              <a:t>28-09-16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61FF-052A-CC4C-97C3-EC52F3BF8B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926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A10D-C5E7-7C47-95D2-F06716C9BCA2}" type="datetimeFigureOut">
              <a:rPr lang="nl-NL" smtClean="0"/>
              <a:t>28-09-16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61FF-052A-CC4C-97C3-EC52F3BF8B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81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A10D-C5E7-7C47-95D2-F06716C9BCA2}" type="datetimeFigureOut">
              <a:rPr lang="nl-NL" smtClean="0"/>
              <a:t>28-09-16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61FF-052A-CC4C-97C3-EC52F3BF8B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64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A10D-C5E7-7C47-95D2-F06716C9BCA2}" type="datetimeFigureOut">
              <a:rPr lang="nl-NL" smtClean="0"/>
              <a:t>28-09-16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61FF-052A-CC4C-97C3-EC52F3BF8B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54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A10D-C5E7-7C47-95D2-F06716C9BCA2}" type="datetimeFigureOut">
              <a:rPr lang="nl-NL" smtClean="0"/>
              <a:t>28-09-16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61FF-052A-CC4C-97C3-EC52F3BF8B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85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A10D-C5E7-7C47-95D2-F06716C9BCA2}" type="datetimeFigureOut">
              <a:rPr lang="nl-NL" smtClean="0"/>
              <a:t>28-09-16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61FF-052A-CC4C-97C3-EC52F3BF8B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511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A10D-C5E7-7C47-95D2-F06716C9BCA2}" type="datetimeFigureOut">
              <a:rPr lang="nl-NL" smtClean="0"/>
              <a:t>28-09-16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61FF-052A-CC4C-97C3-EC52F3BF8B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245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A10D-C5E7-7C47-95D2-F06716C9BCA2}" type="datetimeFigureOut">
              <a:rPr lang="nl-NL" smtClean="0"/>
              <a:t>28-09-16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61FF-052A-CC4C-97C3-EC52F3BF8B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512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A10D-C5E7-7C47-95D2-F06716C9BCA2}" type="datetimeFigureOut">
              <a:rPr lang="nl-NL" smtClean="0"/>
              <a:t>28-09-16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61FF-052A-CC4C-97C3-EC52F3BF8B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547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DA10D-C5E7-7C47-95D2-F06716C9BCA2}" type="datetimeFigureOut">
              <a:rPr lang="nl-NL" smtClean="0"/>
              <a:t>28-09-16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D61FF-052A-CC4C-97C3-EC52F3BF8B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675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3146069" y="2835436"/>
            <a:ext cx="2215738" cy="655858"/>
          </a:xfrm>
          <a:prstGeom prst="wedgeRoundRectCallout">
            <a:avLst>
              <a:gd name="adj1" fmla="val -71683"/>
              <a:gd name="adj2" fmla="val 71212"/>
              <a:gd name="adj3" fmla="val 16667"/>
            </a:avLst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l-NL" sz="2000" dirty="0">
                <a:solidFill>
                  <a:schemeClr val="accent6">
                    <a:lumMod val="75000"/>
                  </a:schemeClr>
                </a:solidFill>
                <a:latin typeface="Corbel" charset="0"/>
                <a:ea typeface="Corbel" charset="0"/>
                <a:cs typeface="Corbel" charset="0"/>
              </a:rPr>
              <a:t>3.</a:t>
            </a:r>
            <a:r>
              <a:rPr lang="nl-NL" sz="1400" dirty="0">
                <a:solidFill>
                  <a:schemeClr val="accent1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Maar kan dat wel echt 100%?</a:t>
            </a:r>
          </a:p>
        </p:txBody>
      </p:sp>
      <p:sp>
        <p:nvSpPr>
          <p:cNvPr id="20" name="Rounded Rectangular Callout 4"/>
          <p:cNvSpPr/>
          <p:nvPr/>
        </p:nvSpPr>
        <p:spPr>
          <a:xfrm>
            <a:off x="3185432" y="3651655"/>
            <a:ext cx="2459401" cy="1269782"/>
          </a:xfrm>
          <a:prstGeom prst="wedgeRoundRectCallout">
            <a:avLst>
              <a:gd name="adj1" fmla="val -59364"/>
              <a:gd name="adj2" fmla="val 13827"/>
              <a:gd name="adj3" fmla="val 16667"/>
            </a:avLst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l-NL" sz="2000" dirty="0">
                <a:solidFill>
                  <a:schemeClr val="accent6">
                    <a:lumMod val="75000"/>
                  </a:schemeClr>
                </a:solidFill>
                <a:latin typeface="Corbel" charset="0"/>
                <a:ea typeface="Corbel" charset="0"/>
                <a:cs typeface="Corbel" charset="0"/>
              </a:rPr>
              <a:t>6.</a:t>
            </a:r>
            <a:r>
              <a:rPr lang="nl-NL" sz="1400" dirty="0">
                <a:solidFill>
                  <a:schemeClr val="accent1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Maar wanneer je iets ontdekt, heb je eerst een subjectief idee en daarna </a:t>
            </a:r>
            <a:r>
              <a:rPr lang="nl-NL" sz="1400">
                <a:latin typeface="Corbel" charset="0"/>
                <a:ea typeface="Corbel" charset="0"/>
                <a:cs typeface="Corbel" charset="0"/>
              </a:rPr>
              <a:t>pas ga je objectief kijken. </a:t>
            </a:r>
            <a:endParaRPr lang="nl-NL" sz="14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2" name="Rounded Rectangular Callout 4"/>
          <p:cNvSpPr/>
          <p:nvPr/>
        </p:nvSpPr>
        <p:spPr>
          <a:xfrm>
            <a:off x="3383384" y="5081799"/>
            <a:ext cx="2707970" cy="1331701"/>
          </a:xfrm>
          <a:prstGeom prst="wedgeRoundRectCallout">
            <a:avLst>
              <a:gd name="adj1" fmla="val -63776"/>
              <a:gd name="adj2" fmla="val -35710"/>
              <a:gd name="adj3" fmla="val 16667"/>
            </a:avLst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l-NL" sz="2000" dirty="0">
                <a:solidFill>
                  <a:schemeClr val="accent6">
                    <a:lumMod val="75000"/>
                  </a:schemeClr>
                </a:solidFill>
                <a:latin typeface="Corbel" charset="0"/>
                <a:ea typeface="Corbel" charset="0"/>
                <a:cs typeface="Corbel" charset="0"/>
              </a:rPr>
              <a:t>10.</a:t>
            </a:r>
            <a:r>
              <a:rPr lang="nl-NL" sz="20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Maar verschillende mensen met verschillende instrumenten gaan anders meten, bv. met een andere nauwkeurigheid. </a:t>
            </a:r>
          </a:p>
        </p:txBody>
      </p:sp>
      <p:sp>
        <p:nvSpPr>
          <p:cNvPr id="2" name="Toelichting met afgeronde rechthoek 1"/>
          <p:cNvSpPr/>
          <p:nvPr/>
        </p:nvSpPr>
        <p:spPr>
          <a:xfrm>
            <a:off x="5929204" y="2534235"/>
            <a:ext cx="1493395" cy="1274485"/>
          </a:xfrm>
          <a:prstGeom prst="wedgeRoundRectCallout">
            <a:avLst>
              <a:gd name="adj1" fmla="val 30714"/>
              <a:gd name="adj2" fmla="val 78845"/>
              <a:gd name="adj3" fmla="val 16667"/>
            </a:avLst>
          </a:prstGeom>
          <a:noFill/>
          <a:ln w="317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l-NL" sz="2000" dirty="0">
                <a:solidFill>
                  <a:srgbClr val="C00000"/>
                </a:solidFill>
                <a:latin typeface="Corbel" charset="0"/>
                <a:ea typeface="Corbel" charset="0"/>
                <a:cs typeface="Corbel" charset="0"/>
              </a:rPr>
              <a:t>2.</a:t>
            </a:r>
            <a:r>
              <a:rPr lang="nl-NL" sz="20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Als onderzoeker moet je objectief kijken.</a:t>
            </a:r>
          </a:p>
        </p:txBody>
      </p:sp>
      <p:sp>
        <p:nvSpPr>
          <p:cNvPr id="28" name="Toelichting met afgeronde rechthoek 27"/>
          <p:cNvSpPr/>
          <p:nvPr/>
        </p:nvSpPr>
        <p:spPr>
          <a:xfrm>
            <a:off x="7591440" y="2960140"/>
            <a:ext cx="2257739" cy="631438"/>
          </a:xfrm>
          <a:prstGeom prst="wedgeRoundRectCallout">
            <a:avLst>
              <a:gd name="adj1" fmla="val -42655"/>
              <a:gd name="adj2" fmla="val 111815"/>
              <a:gd name="adj3" fmla="val 16667"/>
            </a:avLst>
          </a:prstGeom>
          <a:noFill/>
          <a:ln w="317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l-NL" sz="2000" dirty="0">
                <a:solidFill>
                  <a:srgbClr val="C00000"/>
                </a:solidFill>
                <a:latin typeface="Corbel" charset="0"/>
                <a:ea typeface="Corbel" charset="0"/>
                <a:cs typeface="Corbel" charset="0"/>
              </a:rPr>
              <a:t>5.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 Je moet zo objectief </a:t>
            </a:r>
            <a:r>
              <a:rPr lang="nl-NL" sz="1400" i="1" dirty="0">
                <a:latin typeface="Corbel" charset="0"/>
                <a:ea typeface="Corbel" charset="0"/>
                <a:cs typeface="Corbel" charset="0"/>
              </a:rPr>
              <a:t>mogelijk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 kijken!</a:t>
            </a:r>
          </a:p>
        </p:txBody>
      </p:sp>
      <p:sp>
        <p:nvSpPr>
          <p:cNvPr id="29" name="Toelichting met afgeronde rechthoek 28"/>
          <p:cNvSpPr/>
          <p:nvPr/>
        </p:nvSpPr>
        <p:spPr>
          <a:xfrm>
            <a:off x="8438036" y="3733970"/>
            <a:ext cx="1889142" cy="750340"/>
          </a:xfrm>
          <a:prstGeom prst="wedgeRoundRectCallout">
            <a:avLst>
              <a:gd name="adj1" fmla="val -66321"/>
              <a:gd name="adj2" fmla="val 35952"/>
              <a:gd name="adj3" fmla="val 16667"/>
            </a:avLst>
          </a:prstGeom>
          <a:noFill/>
          <a:ln w="317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l-NL" sz="2000" dirty="0">
                <a:solidFill>
                  <a:srgbClr val="C00000"/>
                </a:solidFill>
                <a:latin typeface="Corbel" charset="0"/>
                <a:ea typeface="Corbel" charset="0"/>
                <a:cs typeface="Corbel" charset="0"/>
              </a:rPr>
              <a:t>7. 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Objectiviteit vind je in het meten.</a:t>
            </a:r>
          </a:p>
        </p:txBody>
      </p:sp>
      <p:sp>
        <p:nvSpPr>
          <p:cNvPr id="30" name="Toelichting met afgeronde rechthoek 29"/>
          <p:cNvSpPr/>
          <p:nvPr/>
        </p:nvSpPr>
        <p:spPr>
          <a:xfrm>
            <a:off x="8276712" y="4622649"/>
            <a:ext cx="2031974" cy="722512"/>
          </a:xfrm>
          <a:prstGeom prst="wedgeRoundRectCallout">
            <a:avLst>
              <a:gd name="adj1" fmla="val -65793"/>
              <a:gd name="adj2" fmla="val 4893"/>
              <a:gd name="adj3" fmla="val 16667"/>
            </a:avLst>
          </a:prstGeom>
          <a:noFill/>
          <a:ln w="317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l-NL" sz="2000" dirty="0">
                <a:solidFill>
                  <a:srgbClr val="C00000"/>
                </a:solidFill>
                <a:latin typeface="Corbel" charset="0"/>
                <a:ea typeface="Corbel" charset="0"/>
                <a:cs typeface="Corbel" charset="0"/>
              </a:rPr>
              <a:t>9.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 Door het meten kijk je objectief.</a:t>
            </a:r>
          </a:p>
        </p:txBody>
      </p:sp>
      <p:sp>
        <p:nvSpPr>
          <p:cNvPr id="31" name="Toelichting met afgeronde rechthoek 30"/>
          <p:cNvSpPr/>
          <p:nvPr/>
        </p:nvSpPr>
        <p:spPr>
          <a:xfrm>
            <a:off x="7991514" y="5478602"/>
            <a:ext cx="2453818" cy="1119459"/>
          </a:xfrm>
          <a:prstGeom prst="wedgeRoundRectCallout">
            <a:avLst>
              <a:gd name="adj1" fmla="val -60863"/>
              <a:gd name="adj2" fmla="val -47872"/>
              <a:gd name="adj3" fmla="val 16667"/>
            </a:avLst>
          </a:prstGeom>
          <a:noFill/>
          <a:ln w="317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l-NL" sz="2000" dirty="0">
                <a:solidFill>
                  <a:srgbClr val="C00000"/>
                </a:solidFill>
                <a:latin typeface="Corbel" charset="0"/>
                <a:ea typeface="Corbel" charset="0"/>
                <a:cs typeface="Corbel" charset="0"/>
              </a:rPr>
              <a:t>11.</a:t>
            </a:r>
            <a:r>
              <a:rPr lang="nl-NL" sz="20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Het is toch objectief dat ik tot 1cm kan meten. Mijn instrument kan niet beter. Wel? </a:t>
            </a:r>
          </a:p>
        </p:txBody>
      </p:sp>
      <p:sp>
        <p:nvSpPr>
          <p:cNvPr id="6" name="Toelichting met afgeronde rechthoek 5"/>
          <p:cNvSpPr/>
          <p:nvPr/>
        </p:nvSpPr>
        <p:spPr>
          <a:xfrm>
            <a:off x="7182492" y="643011"/>
            <a:ext cx="1685730" cy="1072346"/>
          </a:xfrm>
          <a:prstGeom prst="wedgeRoundRectCallout">
            <a:avLst>
              <a:gd name="adj1" fmla="val 64584"/>
              <a:gd name="adj2" fmla="val -20662"/>
              <a:gd name="adj3" fmla="val 16667"/>
            </a:avLst>
          </a:prstGeom>
          <a:noFill/>
          <a:ln w="31750">
            <a:solidFill>
              <a:srgbClr val="E600C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l-NL" sz="2000" dirty="0">
                <a:solidFill>
                  <a:srgbClr val="E600CF"/>
                </a:solidFill>
                <a:latin typeface="Corbel" charset="0"/>
                <a:ea typeface="Corbel" charset="0"/>
                <a:cs typeface="Corbel" charset="0"/>
              </a:rPr>
              <a:t>4.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 Nee, want je achtergrond speelt altijd een rol.</a:t>
            </a:r>
          </a:p>
        </p:txBody>
      </p:sp>
      <p:sp>
        <p:nvSpPr>
          <p:cNvPr id="18" name="Toelichting met afgeronde rechthoek 17"/>
          <p:cNvSpPr/>
          <p:nvPr/>
        </p:nvSpPr>
        <p:spPr>
          <a:xfrm>
            <a:off x="3507373" y="292775"/>
            <a:ext cx="2459995" cy="557988"/>
          </a:xfrm>
          <a:prstGeom prst="wedgeRoundRectCallout">
            <a:avLst>
              <a:gd name="adj1" fmla="val -61697"/>
              <a:gd name="adj2" fmla="val 37876"/>
              <a:gd name="adj3" fmla="val 16667"/>
            </a:avLst>
          </a:prstGeom>
          <a:noFill/>
          <a:ln w="317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2000" b="1" dirty="0">
                <a:solidFill>
                  <a:srgbClr val="FFC000"/>
                </a:solidFill>
                <a:latin typeface="Corbel" charset="0"/>
                <a:ea typeface="Corbel" charset="0"/>
                <a:cs typeface="Corbel" charset="0"/>
              </a:rPr>
              <a:t>1.</a:t>
            </a:r>
            <a:r>
              <a:rPr lang="nl-NL" sz="1400" b="1" dirty="0">
                <a:latin typeface="Corbel" charset="0"/>
                <a:ea typeface="Corbel" charset="0"/>
                <a:cs typeface="Corbel" charset="0"/>
              </a:rPr>
              <a:t> Kan je objectief kijken?</a:t>
            </a:r>
            <a:endParaRPr lang="en-US" sz="1400" b="1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9" name="Toelichting met afgeronde rechthoek 18"/>
          <p:cNvSpPr/>
          <p:nvPr/>
        </p:nvSpPr>
        <p:spPr>
          <a:xfrm>
            <a:off x="3740934" y="1016186"/>
            <a:ext cx="2459995" cy="557988"/>
          </a:xfrm>
          <a:prstGeom prst="wedgeRoundRectCallout">
            <a:avLst>
              <a:gd name="adj1" fmla="val -66343"/>
              <a:gd name="adj2" fmla="val 3736"/>
              <a:gd name="adj3" fmla="val 16667"/>
            </a:avLst>
          </a:prstGeom>
          <a:noFill/>
          <a:ln w="317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2000" dirty="0">
                <a:solidFill>
                  <a:srgbClr val="FFC000"/>
                </a:solidFill>
                <a:latin typeface="Corbel" charset="0"/>
                <a:ea typeface="Corbel" charset="0"/>
                <a:cs typeface="Corbel" charset="0"/>
              </a:rPr>
              <a:t>8.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 Wat bedoel je daarmee?</a:t>
            </a:r>
            <a:endParaRPr lang="en-US" sz="1400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67" y="3900514"/>
            <a:ext cx="1103802" cy="203922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74" y="4444346"/>
            <a:ext cx="1341120" cy="207568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45" y="263044"/>
            <a:ext cx="563727" cy="296597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699" y="269089"/>
            <a:ext cx="821874" cy="251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6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2" grpId="0" animBg="1"/>
      <p:bldP spid="2" grpId="0" animBg="1"/>
      <p:bldP spid="28" grpId="0" animBg="1"/>
      <p:bldP spid="29" grpId="0" animBg="1"/>
      <p:bldP spid="30" grpId="0" animBg="1"/>
      <p:bldP spid="31" grpId="0" animBg="1"/>
      <p:bldP spid="6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766503" y="3005546"/>
            <a:ext cx="1497286" cy="860430"/>
          </a:xfrm>
          <a:prstGeom prst="wedgeRoundRectCallout">
            <a:avLst>
              <a:gd name="adj1" fmla="val -23664"/>
              <a:gd name="adj2" fmla="val 73950"/>
              <a:gd name="adj3" fmla="val 16667"/>
            </a:avLst>
          </a:prstGeom>
          <a:noFill/>
          <a:ln w="3175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l-NL" sz="2000" dirty="0">
                <a:solidFill>
                  <a:srgbClr val="7030A0"/>
                </a:solidFill>
                <a:latin typeface="Corbel" charset="0"/>
                <a:ea typeface="Corbel" charset="0"/>
                <a:cs typeface="Corbel" charset="0"/>
              </a:rPr>
              <a:t>6.</a:t>
            </a:r>
            <a:r>
              <a:rPr lang="nl-NL" sz="1400" dirty="0">
                <a:solidFill>
                  <a:srgbClr val="7030A0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Theoretisch onderzoek kan toch ook.</a:t>
            </a:r>
          </a:p>
        </p:txBody>
      </p:sp>
      <p:sp>
        <p:nvSpPr>
          <p:cNvPr id="20" name="Rounded Rectangular Callout 4"/>
          <p:cNvSpPr/>
          <p:nvPr/>
        </p:nvSpPr>
        <p:spPr>
          <a:xfrm>
            <a:off x="3604559" y="3018185"/>
            <a:ext cx="2839440" cy="1163380"/>
          </a:xfrm>
          <a:prstGeom prst="wedgeRoundRectCallout">
            <a:avLst>
              <a:gd name="adj1" fmla="val -64493"/>
              <a:gd name="adj2" fmla="val 46992"/>
              <a:gd name="adj3" fmla="val 16667"/>
            </a:avLst>
          </a:prstGeom>
          <a:noFill/>
          <a:ln w="3175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l-NL" sz="2000" dirty="0">
                <a:solidFill>
                  <a:srgbClr val="7030A0"/>
                </a:solidFill>
                <a:latin typeface="Corbel" charset="0"/>
                <a:ea typeface="Corbel" charset="0"/>
                <a:cs typeface="Corbel" charset="0"/>
              </a:rPr>
              <a:t>8.</a:t>
            </a:r>
            <a:r>
              <a:rPr lang="nl-NL" sz="20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Bv. een afleiding uit de optica. Wie dat bedacht heeft, heeft ook onderzoek gedaan, onderzoek naar de wet zelf.</a:t>
            </a:r>
          </a:p>
        </p:txBody>
      </p:sp>
      <p:sp>
        <p:nvSpPr>
          <p:cNvPr id="22" name="Rounded Rectangular Callout 4"/>
          <p:cNvSpPr/>
          <p:nvPr/>
        </p:nvSpPr>
        <p:spPr>
          <a:xfrm>
            <a:off x="3265504" y="4307242"/>
            <a:ext cx="3035984" cy="985870"/>
          </a:xfrm>
          <a:prstGeom prst="wedgeRoundRectCallout">
            <a:avLst>
              <a:gd name="adj1" fmla="val -68240"/>
              <a:gd name="adj2" fmla="val -10217"/>
              <a:gd name="adj3" fmla="val 16667"/>
            </a:avLst>
          </a:prstGeom>
          <a:noFill/>
          <a:ln w="3175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l-NL" sz="2000" dirty="0">
                <a:solidFill>
                  <a:srgbClr val="7030A0"/>
                </a:solidFill>
                <a:latin typeface="Corbel" charset="0"/>
                <a:ea typeface="Corbel" charset="0"/>
                <a:cs typeface="Corbel" charset="0"/>
              </a:rPr>
              <a:t>10.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 Volgens mij hoeft dat niet om te kunnen zeggen dat die persoon onderzoek gedaan heeft.</a:t>
            </a:r>
          </a:p>
        </p:txBody>
      </p:sp>
      <p:sp>
        <p:nvSpPr>
          <p:cNvPr id="24" name="Rounded Rectangular Callout 4"/>
          <p:cNvSpPr/>
          <p:nvPr/>
        </p:nvSpPr>
        <p:spPr>
          <a:xfrm>
            <a:off x="2903550" y="5418790"/>
            <a:ext cx="3179751" cy="1200609"/>
          </a:xfrm>
          <a:prstGeom prst="wedgeRoundRectCallout">
            <a:avLst>
              <a:gd name="adj1" fmla="val -56794"/>
              <a:gd name="adj2" fmla="val -45741"/>
              <a:gd name="adj3" fmla="val 16667"/>
            </a:avLst>
          </a:prstGeom>
          <a:noFill/>
          <a:ln w="3175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l-NL" sz="2000" dirty="0">
                <a:solidFill>
                  <a:srgbClr val="7030A0"/>
                </a:solidFill>
                <a:latin typeface="Corbel" charset="0"/>
                <a:ea typeface="Corbel" charset="0"/>
                <a:cs typeface="Corbel" charset="0"/>
              </a:rPr>
              <a:t>12. 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Maar als je observaties gebruikt van anderen zonder zelf experimenten uit te voeren, dan doe je toch aan theoretisch onderzoek, niet?</a:t>
            </a:r>
          </a:p>
        </p:txBody>
      </p:sp>
      <p:sp>
        <p:nvSpPr>
          <p:cNvPr id="2" name="Toelichting met afgeronde rechthoek 1"/>
          <p:cNvSpPr/>
          <p:nvPr/>
        </p:nvSpPr>
        <p:spPr>
          <a:xfrm>
            <a:off x="7138911" y="272361"/>
            <a:ext cx="2141807" cy="1591823"/>
          </a:xfrm>
          <a:prstGeom prst="wedgeRoundRectCallout">
            <a:avLst>
              <a:gd name="adj1" fmla="val 64438"/>
              <a:gd name="adj2" fmla="val -9239"/>
              <a:gd name="adj3" fmla="val 16667"/>
            </a:avLst>
          </a:prstGeom>
          <a:noFill/>
          <a:ln w="317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l-NL" sz="2000" dirty="0">
                <a:solidFill>
                  <a:srgbClr val="FFC000"/>
                </a:solidFill>
                <a:latin typeface="Corbel" charset="0"/>
                <a:ea typeface="Corbel" charset="0"/>
                <a:cs typeface="Corbel" charset="0"/>
              </a:rPr>
              <a:t>11. 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Misschien is er vroeger al een experiment geweest waarop die persoon zich gebaseerd heeft voor de afleiding…</a:t>
            </a:r>
          </a:p>
        </p:txBody>
      </p:sp>
      <p:sp>
        <p:nvSpPr>
          <p:cNvPr id="29" name="Toelichting met afgeronde rechthoek 28"/>
          <p:cNvSpPr/>
          <p:nvPr/>
        </p:nvSpPr>
        <p:spPr>
          <a:xfrm>
            <a:off x="6980231" y="2401106"/>
            <a:ext cx="2141807" cy="752236"/>
          </a:xfrm>
          <a:prstGeom prst="wedgeRoundRectCallout">
            <a:avLst>
              <a:gd name="adj1" fmla="val -32032"/>
              <a:gd name="adj2" fmla="val 94415"/>
              <a:gd name="adj3" fmla="val 16667"/>
            </a:avLst>
          </a:prstGeom>
          <a:noFill/>
          <a:ln w="317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l-NL" sz="2000" dirty="0">
                <a:solidFill>
                  <a:schemeClr val="accent1"/>
                </a:solidFill>
                <a:latin typeface="Corbel" charset="0"/>
                <a:ea typeface="Corbel" charset="0"/>
                <a:cs typeface="Corbel" charset="0"/>
              </a:rPr>
              <a:t>2.</a:t>
            </a:r>
            <a:r>
              <a:rPr lang="nl-NL" sz="1400" dirty="0">
                <a:solidFill>
                  <a:schemeClr val="accent1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Ja... maar dat is geen echt onderzoek.</a:t>
            </a:r>
          </a:p>
        </p:txBody>
      </p:sp>
      <p:sp>
        <p:nvSpPr>
          <p:cNvPr id="30" name="Toelichting met afgeronde rechthoek 29"/>
          <p:cNvSpPr/>
          <p:nvPr/>
        </p:nvSpPr>
        <p:spPr>
          <a:xfrm>
            <a:off x="7912991" y="3949782"/>
            <a:ext cx="2303479" cy="1118348"/>
          </a:xfrm>
          <a:prstGeom prst="wedgeRoundRectCallout">
            <a:avLst>
              <a:gd name="adj1" fmla="val -62568"/>
              <a:gd name="adj2" fmla="val 5779"/>
              <a:gd name="adj3" fmla="val 16667"/>
            </a:avLst>
          </a:prstGeom>
          <a:noFill/>
          <a:ln w="317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l-NL" sz="2000" dirty="0">
                <a:solidFill>
                  <a:schemeClr val="accent1"/>
                </a:solidFill>
                <a:latin typeface="Corbel" charset="0"/>
                <a:ea typeface="Corbel" charset="0"/>
                <a:cs typeface="Corbel" charset="0"/>
              </a:rPr>
              <a:t>9.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 Maar heb je het experiment niet nodig om te kunnen zeggen dat die wet wel klopt?</a:t>
            </a:r>
          </a:p>
        </p:txBody>
      </p:sp>
      <p:sp>
        <p:nvSpPr>
          <p:cNvPr id="31" name="Toelichting met afgeronde rechthoek 30"/>
          <p:cNvSpPr/>
          <p:nvPr/>
        </p:nvSpPr>
        <p:spPr>
          <a:xfrm>
            <a:off x="8302816" y="5146431"/>
            <a:ext cx="2141807" cy="1445613"/>
          </a:xfrm>
          <a:prstGeom prst="wedgeRoundRectCallout">
            <a:avLst>
              <a:gd name="adj1" fmla="val -75272"/>
              <a:gd name="adj2" fmla="val -43996"/>
              <a:gd name="adj3" fmla="val 16667"/>
            </a:avLst>
          </a:prstGeom>
          <a:noFill/>
          <a:ln w="317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l-NL" sz="2000" dirty="0">
                <a:solidFill>
                  <a:schemeClr val="accent1"/>
                </a:solidFill>
              </a:rPr>
              <a:t>13.</a:t>
            </a:r>
            <a:r>
              <a:rPr lang="nl-NL" sz="1400" dirty="0"/>
              <a:t> 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Maar om te kunnen zeggen dat je echt iets nieuws ontdekt hebt in de natuur, moet je toch een experiment hebben.</a:t>
            </a:r>
          </a:p>
        </p:txBody>
      </p:sp>
      <p:sp>
        <p:nvSpPr>
          <p:cNvPr id="19" name="Rounded Rectangular Callout 4"/>
          <p:cNvSpPr/>
          <p:nvPr/>
        </p:nvSpPr>
        <p:spPr>
          <a:xfrm>
            <a:off x="3552816" y="1650516"/>
            <a:ext cx="2748673" cy="615082"/>
          </a:xfrm>
          <a:prstGeom prst="wedgeRoundRectCallout">
            <a:avLst>
              <a:gd name="adj1" fmla="val -65063"/>
              <a:gd name="adj2" fmla="val 7794"/>
              <a:gd name="adj3" fmla="val 16667"/>
            </a:avLst>
          </a:prstGeom>
          <a:noFill/>
          <a:ln w="31750">
            <a:solidFill>
              <a:srgbClr val="E600C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2000" dirty="0">
                <a:solidFill>
                  <a:srgbClr val="E600C8"/>
                </a:solidFill>
                <a:latin typeface="Corbel" charset="0"/>
                <a:ea typeface="Corbel" charset="0"/>
                <a:cs typeface="Corbel" charset="0"/>
              </a:rPr>
              <a:t>7.</a:t>
            </a:r>
            <a:r>
              <a:rPr lang="nl-NL" sz="1400" dirty="0">
                <a:solidFill>
                  <a:srgbClr val="E600C8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Wat bedoel je met theoretisch onderzoek?</a:t>
            </a:r>
            <a:endParaRPr lang="en-US" sz="14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2" name="Rounded Rectangular Callout 4"/>
          <p:cNvSpPr/>
          <p:nvPr/>
        </p:nvSpPr>
        <p:spPr>
          <a:xfrm>
            <a:off x="2792416" y="87216"/>
            <a:ext cx="3982161" cy="525570"/>
          </a:xfrm>
          <a:prstGeom prst="wedgeRoundRectCallout">
            <a:avLst>
              <a:gd name="adj1" fmla="val -56790"/>
              <a:gd name="adj2" fmla="val 42612"/>
              <a:gd name="adj3" fmla="val 16667"/>
            </a:avLst>
          </a:prstGeom>
          <a:noFill/>
          <a:ln w="31750">
            <a:solidFill>
              <a:srgbClr val="E600C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2000" b="1" dirty="0">
                <a:solidFill>
                  <a:srgbClr val="E600C8"/>
                </a:solidFill>
                <a:latin typeface="Corbel" charset="0"/>
                <a:ea typeface="Corbel" charset="0"/>
                <a:cs typeface="Corbel" charset="0"/>
              </a:rPr>
              <a:t>1. </a:t>
            </a:r>
            <a:r>
              <a:rPr lang="nl-NL" sz="1400" b="1" dirty="0">
                <a:latin typeface="Corbel" charset="0"/>
                <a:ea typeface="Corbel" charset="0"/>
                <a:cs typeface="Corbel" charset="0"/>
              </a:rPr>
              <a:t>Kan je onderzoek doen zonder experiment?</a:t>
            </a:r>
            <a:endParaRPr lang="en-US" sz="1400" b="1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3" name="Rounded Rectangular Callout 4"/>
          <p:cNvSpPr/>
          <p:nvPr/>
        </p:nvSpPr>
        <p:spPr>
          <a:xfrm>
            <a:off x="3949569" y="2328437"/>
            <a:ext cx="2279824" cy="452275"/>
          </a:xfrm>
          <a:prstGeom prst="wedgeRoundRectCallout">
            <a:avLst>
              <a:gd name="adj1" fmla="val -68484"/>
              <a:gd name="adj2" fmla="val -42907"/>
              <a:gd name="adj3" fmla="val 16667"/>
            </a:avLst>
          </a:prstGeom>
          <a:noFill/>
          <a:ln w="31750">
            <a:solidFill>
              <a:srgbClr val="E600C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2000" dirty="0">
                <a:solidFill>
                  <a:srgbClr val="E600C8"/>
                </a:solidFill>
                <a:latin typeface="Corbel" charset="0"/>
                <a:ea typeface="Corbel" charset="0"/>
                <a:cs typeface="Corbel" charset="0"/>
              </a:rPr>
              <a:t>14. 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Ben je daar zeker van?</a:t>
            </a:r>
            <a:endParaRPr lang="en-US" sz="1400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21" y="255089"/>
            <a:ext cx="536448" cy="269138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03" y="4284630"/>
            <a:ext cx="816864" cy="233476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501" y="3690265"/>
            <a:ext cx="761476" cy="295266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32" y="245228"/>
            <a:ext cx="777166" cy="2535503"/>
          </a:xfrm>
          <a:prstGeom prst="rect">
            <a:avLst/>
          </a:prstGeom>
        </p:spPr>
      </p:pic>
      <p:sp>
        <p:nvSpPr>
          <p:cNvPr id="17" name="Rounded Rectangular Callout 4"/>
          <p:cNvSpPr/>
          <p:nvPr/>
        </p:nvSpPr>
        <p:spPr>
          <a:xfrm>
            <a:off x="3182481" y="683803"/>
            <a:ext cx="1629938" cy="422665"/>
          </a:xfrm>
          <a:prstGeom prst="wedgeRoundRectCallout">
            <a:avLst>
              <a:gd name="adj1" fmla="val -75960"/>
              <a:gd name="adj2" fmla="val 36072"/>
              <a:gd name="adj3" fmla="val 16667"/>
            </a:avLst>
          </a:prstGeom>
          <a:noFill/>
          <a:ln w="31750">
            <a:solidFill>
              <a:srgbClr val="E600C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2000" dirty="0">
                <a:solidFill>
                  <a:srgbClr val="E600C8"/>
                </a:solidFill>
                <a:latin typeface="Corbel" charset="0"/>
                <a:ea typeface="Corbel" charset="0"/>
                <a:cs typeface="Corbel" charset="0"/>
              </a:rPr>
              <a:t>3. 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Waarom niet?</a:t>
            </a:r>
            <a:endParaRPr lang="en-US" sz="14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8" name="Toelichting met afgeronde rechthoek 17"/>
          <p:cNvSpPr/>
          <p:nvPr/>
        </p:nvSpPr>
        <p:spPr>
          <a:xfrm>
            <a:off x="7993826" y="3231734"/>
            <a:ext cx="2141807" cy="634242"/>
          </a:xfrm>
          <a:prstGeom prst="wedgeRoundRectCallout">
            <a:avLst>
              <a:gd name="adj1" fmla="val -61041"/>
              <a:gd name="adj2" fmla="val 26605"/>
              <a:gd name="adj3" fmla="val 16667"/>
            </a:avLst>
          </a:prstGeom>
          <a:noFill/>
          <a:ln w="317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l-NL" sz="2000" dirty="0">
                <a:solidFill>
                  <a:schemeClr val="accent1"/>
                </a:solidFill>
                <a:latin typeface="Corbel" charset="0"/>
                <a:ea typeface="Corbel" charset="0"/>
                <a:cs typeface="Corbel" charset="0"/>
              </a:rPr>
              <a:t>4.</a:t>
            </a:r>
            <a:r>
              <a:rPr lang="nl-NL" sz="1400" dirty="0">
                <a:solidFill>
                  <a:schemeClr val="accent1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Omdat je niet kan testen of het klopt.</a:t>
            </a:r>
          </a:p>
        </p:txBody>
      </p:sp>
      <p:sp>
        <p:nvSpPr>
          <p:cNvPr id="21" name="Rounded Rectangular Callout 4"/>
          <p:cNvSpPr/>
          <p:nvPr/>
        </p:nvSpPr>
        <p:spPr>
          <a:xfrm>
            <a:off x="3395447" y="1158301"/>
            <a:ext cx="2833947" cy="422665"/>
          </a:xfrm>
          <a:prstGeom prst="wedgeRoundRectCallout">
            <a:avLst>
              <a:gd name="adj1" fmla="val -68049"/>
              <a:gd name="adj2" fmla="val 16657"/>
              <a:gd name="adj3" fmla="val 16667"/>
            </a:avLst>
          </a:prstGeom>
          <a:noFill/>
          <a:ln w="31750">
            <a:solidFill>
              <a:srgbClr val="E600C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2000" dirty="0">
                <a:solidFill>
                  <a:srgbClr val="E600C8"/>
                </a:solidFill>
                <a:latin typeface="Corbel" charset="0"/>
                <a:ea typeface="Corbel" charset="0"/>
                <a:cs typeface="Corbel" charset="0"/>
              </a:rPr>
              <a:t>5. 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Is iedereen het daarmee eens?</a:t>
            </a:r>
            <a:endParaRPr lang="en-US" sz="1400" dirty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64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2" grpId="0" animBg="1"/>
      <p:bldP spid="24" grpId="0" animBg="1"/>
      <p:bldP spid="2" grpId="0" animBg="1"/>
      <p:bldP spid="29" grpId="0" animBg="1"/>
      <p:bldP spid="30" grpId="0" animBg="1"/>
      <p:bldP spid="31" grpId="0" animBg="1"/>
      <p:bldP spid="19" grpId="0" animBg="1"/>
      <p:bldP spid="32" grpId="0" animBg="1"/>
      <p:bldP spid="33" grpId="0" animBg="1"/>
      <p:bldP spid="17" grpId="0" animBg="1"/>
      <p:bldP spid="18" grpId="0" animBg="1"/>
      <p:bldP spid="21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Macintosh PowerPoint</Application>
  <PresentationFormat>Breedbeeld</PresentationFormat>
  <Paragraphs>25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7" baseType="lpstr">
      <vt:lpstr>Calibri</vt:lpstr>
      <vt:lpstr>Calibri Light</vt:lpstr>
      <vt:lpstr>Corbel</vt:lpstr>
      <vt:lpstr>Arial</vt:lpstr>
      <vt:lpstr>Office-thema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Microsoft Office-gebruiker</cp:lastModifiedBy>
  <cp:revision>1</cp:revision>
  <dcterms:created xsi:type="dcterms:W3CDTF">2016-09-28T08:03:23Z</dcterms:created>
  <dcterms:modified xsi:type="dcterms:W3CDTF">2016-09-28T08:03:47Z</dcterms:modified>
</cp:coreProperties>
</file>