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13"/>
  </p:normalViewPr>
  <p:slideViewPr>
    <p:cSldViewPr snapToGrid="0" snapToObjects="1">
      <p:cViewPr varScale="1">
        <p:scale>
          <a:sx n="121" d="100"/>
          <a:sy n="121" d="100"/>
        </p:scale>
        <p:origin x="20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A00D814-E9C1-3A45-9C65-06B56A06FB8F}" type="datetimeFigureOut">
              <a:rPr lang="nl-NL" smtClean="0"/>
              <a:t>28-09-16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200444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A00D814-E9C1-3A45-9C65-06B56A06FB8F}" type="datetimeFigureOut">
              <a:rPr lang="nl-NL" smtClean="0"/>
              <a:t>28-09-16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104335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A00D814-E9C1-3A45-9C65-06B56A06FB8F}" type="datetimeFigureOut">
              <a:rPr lang="nl-NL" smtClean="0"/>
              <a:t>28-09-16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149199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A00D814-E9C1-3A45-9C65-06B56A06FB8F}" type="datetimeFigureOut">
              <a:rPr lang="nl-NL" smtClean="0"/>
              <a:t>28-09-16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208623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CA00D814-E9C1-3A45-9C65-06B56A06FB8F}" type="datetimeFigureOut">
              <a:rPr lang="nl-NL" smtClean="0"/>
              <a:t>28-09-16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14084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A00D814-E9C1-3A45-9C65-06B56A06FB8F}" type="datetimeFigureOut">
              <a:rPr lang="nl-NL" smtClean="0"/>
              <a:t>28-09-16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84206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A00D814-E9C1-3A45-9C65-06B56A06FB8F}" type="datetimeFigureOut">
              <a:rPr lang="nl-NL" smtClean="0"/>
              <a:t>28-09-16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6541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CA00D814-E9C1-3A45-9C65-06B56A06FB8F}" type="datetimeFigureOut">
              <a:rPr lang="nl-NL" smtClean="0"/>
              <a:t>28-09-16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210022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00D814-E9C1-3A45-9C65-06B56A06FB8F}" type="datetimeFigureOut">
              <a:rPr lang="nl-NL" smtClean="0"/>
              <a:t>28-09-16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26414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CA00D814-E9C1-3A45-9C65-06B56A06FB8F}" type="datetimeFigureOut">
              <a:rPr lang="nl-NL" smtClean="0"/>
              <a:t>28-09-16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65477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CA00D814-E9C1-3A45-9C65-06B56A06FB8F}" type="datetimeFigureOut">
              <a:rPr lang="nl-NL" smtClean="0"/>
              <a:t>28-09-16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3CD8FC-B49D-E446-A53A-0D072B39C386}" type="slidenum">
              <a:rPr lang="nl-NL" smtClean="0"/>
              <a:t>‹nr.›</a:t>
            </a:fld>
            <a:endParaRPr lang="nl-NL"/>
          </a:p>
        </p:txBody>
      </p:sp>
    </p:spTree>
    <p:extLst>
      <p:ext uri="{BB962C8B-B14F-4D97-AF65-F5344CB8AC3E}">
        <p14:creationId xmlns:p14="http://schemas.microsoft.com/office/powerpoint/2010/main" val="10255695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0D814-E9C1-3A45-9C65-06B56A06FB8F}" type="datetimeFigureOut">
              <a:rPr lang="nl-NL" smtClean="0"/>
              <a:t>28-09-16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CD8FC-B49D-E446-A53A-0D072B39C386}" type="slidenum">
              <a:rPr lang="nl-NL" smtClean="0"/>
              <a:t>‹nr.›</a:t>
            </a:fld>
            <a:endParaRPr lang="nl-NL"/>
          </a:p>
        </p:txBody>
      </p:sp>
    </p:spTree>
    <p:extLst>
      <p:ext uri="{BB962C8B-B14F-4D97-AF65-F5344CB8AC3E}">
        <p14:creationId xmlns:p14="http://schemas.microsoft.com/office/powerpoint/2010/main" val="112043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4"/>
          <p:cNvSpPr/>
          <p:nvPr/>
        </p:nvSpPr>
        <p:spPr>
          <a:xfrm>
            <a:off x="3325185" y="2654864"/>
            <a:ext cx="2883176" cy="3798317"/>
          </a:xfrm>
          <a:prstGeom prst="wedgeRoundRectCallout">
            <a:avLst>
              <a:gd name="adj1" fmla="val -60303"/>
              <a:gd name="adj2" fmla="val -4433"/>
              <a:gd name="adj3" fmla="val 16667"/>
            </a:avLst>
          </a:prstGeom>
          <a:noFill/>
          <a:ln w="3175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nl-NL" sz="2000" dirty="0">
                <a:solidFill>
                  <a:schemeClr val="accent6">
                    <a:lumMod val="75000"/>
                  </a:schemeClr>
                </a:solidFill>
                <a:latin typeface="Corbel" charset="0"/>
                <a:ea typeface="Corbel" charset="0"/>
                <a:cs typeface="Corbel" charset="0"/>
              </a:rPr>
              <a:t>2.</a:t>
            </a:r>
            <a:r>
              <a:rPr lang="nl-NL" sz="2000" dirty="0">
                <a:latin typeface="Corbel" charset="0"/>
                <a:ea typeface="Corbel" charset="0"/>
                <a:cs typeface="Corbel" charset="0"/>
              </a:rPr>
              <a:t> </a:t>
            </a:r>
            <a:r>
              <a:rPr lang="nl-BE" sz="1400" dirty="0">
                <a:latin typeface="Corbel" charset="0"/>
                <a:ea typeface="Corbel" charset="0"/>
                <a:cs typeface="Corbel" charset="0"/>
              </a:rPr>
              <a:t>We hebben gezien dat er poeder zit onder de plakband die de black box sluit. Onze black box is dus niet volledig gesloten: er is iets ervan uitgekomen!</a:t>
            </a:r>
            <a:r>
              <a:rPr lang="nl-NL" sz="1400" dirty="0">
                <a:latin typeface="Corbel" charset="0"/>
                <a:ea typeface="Corbel" charset="0"/>
                <a:cs typeface="Corbel" charset="0"/>
              </a:rPr>
              <a:t> </a:t>
            </a:r>
          </a:p>
          <a:p>
            <a:pPr lvl="0"/>
            <a:r>
              <a:rPr lang="nl-NL" sz="1400" dirty="0">
                <a:latin typeface="Corbel" charset="0"/>
                <a:ea typeface="Corbel" charset="0"/>
                <a:cs typeface="Corbel" charset="0"/>
              </a:rPr>
              <a:t>Kijk mevrouw, hier!</a:t>
            </a:r>
          </a:p>
          <a:p>
            <a:pPr lvl="0"/>
            <a:endParaRPr lang="nl-NL" dirty="0"/>
          </a:p>
          <a:p>
            <a:pPr lvl="0"/>
            <a:endParaRPr lang="nl-NL" dirty="0"/>
          </a:p>
          <a:p>
            <a:pPr lvl="0"/>
            <a:endParaRPr lang="nl-NL" dirty="0"/>
          </a:p>
          <a:p>
            <a:pPr lvl="0"/>
            <a:endParaRPr lang="nl-NL" dirty="0"/>
          </a:p>
          <a:p>
            <a:pPr lvl="0"/>
            <a:endParaRPr lang="nl-NL" dirty="0"/>
          </a:p>
          <a:p>
            <a:pPr lvl="0"/>
            <a:endParaRPr lang="nl-NL" dirty="0"/>
          </a:p>
          <a:p>
            <a:pPr lvl="0"/>
            <a:endParaRPr lang="nl-NL" dirty="0"/>
          </a:p>
        </p:txBody>
      </p:sp>
      <p:sp>
        <p:nvSpPr>
          <p:cNvPr id="22" name="Tekstvak 21"/>
          <p:cNvSpPr txBox="1"/>
          <p:nvPr/>
        </p:nvSpPr>
        <p:spPr>
          <a:xfrm>
            <a:off x="1593594" y="24389"/>
            <a:ext cx="2195666" cy="923330"/>
          </a:xfrm>
          <a:prstGeom prst="rect">
            <a:avLst/>
          </a:prstGeom>
          <a:noFill/>
        </p:spPr>
        <p:txBody>
          <a:bodyPr wrap="none" rtlCol="0">
            <a:spAutoFit/>
          </a:bodyPr>
          <a:lstStyle/>
          <a:p>
            <a:r>
              <a:rPr lang="nl-NL" dirty="0">
                <a:latin typeface="Corbel" charset="0"/>
                <a:ea typeface="Corbel" charset="0"/>
                <a:cs typeface="Corbel" charset="0"/>
              </a:rPr>
              <a:t>Gesprek na stimulus </a:t>
            </a:r>
          </a:p>
          <a:p>
            <a:r>
              <a:rPr lang="nl-NL" dirty="0">
                <a:latin typeface="Corbel" charset="0"/>
                <a:ea typeface="Corbel" charset="0"/>
                <a:cs typeface="Corbel" charset="0"/>
              </a:rPr>
              <a:t>black box</a:t>
            </a:r>
          </a:p>
          <a:p>
            <a:endParaRPr lang="nl-NL" dirty="0"/>
          </a:p>
        </p:txBody>
      </p:sp>
      <p:sp>
        <p:nvSpPr>
          <p:cNvPr id="27" name="Toelichting met afgeronde rechthoek 26"/>
          <p:cNvSpPr/>
          <p:nvPr/>
        </p:nvSpPr>
        <p:spPr>
          <a:xfrm>
            <a:off x="4292601" y="318987"/>
            <a:ext cx="4225907" cy="451419"/>
          </a:xfrm>
          <a:prstGeom prst="wedgeRoundRectCallout">
            <a:avLst>
              <a:gd name="adj1" fmla="val 66534"/>
              <a:gd name="adj2" fmla="val 52182"/>
              <a:gd name="adj3" fmla="val 16667"/>
            </a:avLst>
          </a:prstGeom>
          <a:noFill/>
          <a:ln w="317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nl-NL" sz="2000" b="1" dirty="0">
                <a:solidFill>
                  <a:srgbClr val="FFC000"/>
                </a:solidFill>
                <a:latin typeface="Corbel" charset="0"/>
                <a:ea typeface="Corbel" charset="0"/>
                <a:cs typeface="Corbel" charset="0"/>
              </a:rPr>
              <a:t>1.</a:t>
            </a:r>
            <a:r>
              <a:rPr lang="nl-NL" sz="2000" b="1" dirty="0">
                <a:latin typeface="Corbel" charset="0"/>
                <a:ea typeface="Corbel" charset="0"/>
                <a:cs typeface="Corbel" charset="0"/>
              </a:rPr>
              <a:t> </a:t>
            </a:r>
            <a:r>
              <a:rPr lang="nl-BE" sz="1400" b="1" dirty="0">
                <a:latin typeface="Corbel" charset="0"/>
                <a:ea typeface="Corbel" charset="0"/>
                <a:cs typeface="Corbel" charset="0"/>
              </a:rPr>
              <a:t>Wat hebben jullie ontdekt over jullie black box?</a:t>
            </a:r>
            <a:r>
              <a:rPr lang="nl-NL" sz="1400" b="1" dirty="0">
                <a:latin typeface="Corbel" charset="0"/>
                <a:ea typeface="Corbel" charset="0"/>
                <a:cs typeface="Corbel" charset="0"/>
              </a:rPr>
              <a:t> </a:t>
            </a:r>
            <a:endParaRPr lang="en-US" sz="1400" b="1" dirty="0">
              <a:latin typeface="Corbel" charset="0"/>
              <a:ea typeface="Corbel" charset="0"/>
              <a:cs typeface="Corbel" charset="0"/>
            </a:endParaRPr>
          </a:p>
        </p:txBody>
      </p:sp>
      <p:sp>
        <p:nvSpPr>
          <p:cNvPr id="29" name="Toelichting met afgeronde rechthoek 28"/>
          <p:cNvSpPr/>
          <p:nvPr/>
        </p:nvSpPr>
        <p:spPr>
          <a:xfrm>
            <a:off x="4659527" y="1136012"/>
            <a:ext cx="3860679" cy="492903"/>
          </a:xfrm>
          <a:prstGeom prst="wedgeRoundRectCallout">
            <a:avLst>
              <a:gd name="adj1" fmla="val 65780"/>
              <a:gd name="adj2" fmla="val -50489"/>
              <a:gd name="adj3" fmla="val 16667"/>
            </a:avLst>
          </a:prstGeom>
          <a:noFill/>
          <a:ln w="317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2000" dirty="0">
                <a:solidFill>
                  <a:srgbClr val="FFC000"/>
                </a:solidFill>
                <a:latin typeface="Corbel" charset="0"/>
                <a:ea typeface="Corbel" charset="0"/>
                <a:cs typeface="Corbel" charset="0"/>
              </a:rPr>
              <a:t>3</a:t>
            </a:r>
            <a:r>
              <a:rPr lang="nl-BE" sz="1400" dirty="0">
                <a:solidFill>
                  <a:srgbClr val="FFC000"/>
                </a:solidFill>
                <a:latin typeface="Corbel" charset="0"/>
                <a:ea typeface="Corbel" charset="0"/>
                <a:cs typeface="Corbel" charset="0"/>
              </a:rPr>
              <a:t>.</a:t>
            </a:r>
            <a:r>
              <a:rPr lang="nl-BE" sz="1400" dirty="0">
                <a:latin typeface="Corbel" charset="0"/>
                <a:ea typeface="Corbel" charset="0"/>
                <a:cs typeface="Corbel" charset="0"/>
              </a:rPr>
              <a:t> Goed gezien! Ik had dit zelf niet opgemerkt.</a:t>
            </a:r>
            <a:r>
              <a:rPr lang="nl-NL" sz="1400" dirty="0">
                <a:latin typeface="Corbel" charset="0"/>
                <a:ea typeface="Corbel" charset="0"/>
                <a:cs typeface="Corbel" charset="0"/>
              </a:rPr>
              <a:t> </a:t>
            </a: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193" y="4176961"/>
            <a:ext cx="1258824" cy="2325624"/>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0" y="217690"/>
            <a:ext cx="536448" cy="2822448"/>
          </a:xfrm>
          <a:prstGeom prst="rect">
            <a:avLst/>
          </a:prstGeom>
        </p:spPr>
      </p:pic>
      <p:grpSp>
        <p:nvGrpSpPr>
          <p:cNvPr id="17" name="Group 16"/>
          <p:cNvGrpSpPr/>
          <p:nvPr/>
        </p:nvGrpSpPr>
        <p:grpSpPr>
          <a:xfrm>
            <a:off x="1805625" y="770406"/>
            <a:ext cx="924960" cy="825961"/>
            <a:chOff x="192825" y="266540"/>
            <a:chExt cx="924960" cy="825961"/>
          </a:xfrm>
        </p:grpSpPr>
        <p:pic>
          <p:nvPicPr>
            <p:cNvPr id="23" name="Afbeelding 1"/>
            <p:cNvPicPr>
              <a:picLocks noChangeAspect="1"/>
            </p:cNvPicPr>
            <p:nvPr/>
          </p:nvPicPr>
          <p:blipFill>
            <a:blip r:embed="rId4"/>
            <a:stretch>
              <a:fillRect/>
            </a:stretch>
          </p:blipFill>
          <p:spPr>
            <a:xfrm>
              <a:off x="210737" y="266540"/>
              <a:ext cx="848773" cy="775832"/>
            </a:xfrm>
            <a:prstGeom prst="rect">
              <a:avLst/>
            </a:prstGeom>
          </p:spPr>
        </p:pic>
        <p:cxnSp>
          <p:nvCxnSpPr>
            <p:cNvPr id="24" name="Rechte verbindingslijn 7"/>
            <p:cNvCxnSpPr/>
            <p:nvPr/>
          </p:nvCxnSpPr>
          <p:spPr>
            <a:xfrm>
              <a:off x="246734" y="266540"/>
              <a:ext cx="841913" cy="82596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Rechte verbindingslijn 25"/>
            <p:cNvCxnSpPr/>
            <p:nvPr/>
          </p:nvCxnSpPr>
          <p:spPr>
            <a:xfrm flipV="1">
              <a:off x="192825" y="266540"/>
              <a:ext cx="924960" cy="814929"/>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31"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7307" y="4405505"/>
            <a:ext cx="2438932" cy="1868537"/>
          </a:xfrm>
          <a:prstGeom prst="rect">
            <a:avLst/>
          </a:prstGeom>
        </p:spPr>
      </p:pic>
      <p:sp>
        <p:nvSpPr>
          <p:cNvPr id="32" name="Toelichting met afgeronde rechthoek 25"/>
          <p:cNvSpPr/>
          <p:nvPr/>
        </p:nvSpPr>
        <p:spPr>
          <a:xfrm>
            <a:off x="7874550" y="4065585"/>
            <a:ext cx="2556699" cy="1770661"/>
          </a:xfrm>
          <a:prstGeom prst="wedgeRoundRectCallout">
            <a:avLst>
              <a:gd name="adj1" fmla="val -66036"/>
              <a:gd name="adj2" fmla="val -20842"/>
              <a:gd name="adj3" fmla="val 16667"/>
            </a:avLst>
          </a:prstGeom>
          <a:noFill/>
          <a:ln w="31750"/>
        </p:spPr>
        <p:style>
          <a:lnRef idx="1">
            <a:schemeClr val="accent1"/>
          </a:lnRef>
          <a:fillRef idx="2">
            <a:schemeClr val="accent1"/>
          </a:fillRef>
          <a:effectRef idx="1">
            <a:schemeClr val="accent1"/>
          </a:effectRef>
          <a:fontRef idx="minor">
            <a:schemeClr val="dk1"/>
          </a:fontRef>
        </p:style>
        <p:txBody>
          <a:bodyPr rtlCol="0" anchor="ctr"/>
          <a:lstStyle/>
          <a:p>
            <a:r>
              <a:rPr lang="nl-BE" sz="2000" dirty="0">
                <a:solidFill>
                  <a:schemeClr val="accent1"/>
                </a:solidFill>
                <a:latin typeface="Corbel" charset="0"/>
                <a:ea typeface="Corbel" charset="0"/>
                <a:cs typeface="Corbel" charset="0"/>
              </a:rPr>
              <a:t>4.</a:t>
            </a:r>
            <a:r>
              <a:rPr lang="nl-BE" sz="2000" dirty="0">
                <a:latin typeface="Corbel" charset="0"/>
                <a:ea typeface="Corbel" charset="0"/>
                <a:cs typeface="Corbel" charset="0"/>
              </a:rPr>
              <a:t> </a:t>
            </a:r>
            <a:r>
              <a:rPr lang="nl-BE" sz="1400" dirty="0">
                <a:latin typeface="Corbel" charset="0"/>
                <a:ea typeface="Corbel" charset="0"/>
                <a:cs typeface="Corbel" charset="0"/>
              </a:rPr>
              <a:t>De poeder zit buiten de doos, en dus mogen we hem wel nemen en onderzoeken! Op deze manier kunnen we meer ontdekken over de inhoud van de doos.</a:t>
            </a:r>
            <a:endParaRPr lang="nl-NL" sz="1400" dirty="0">
              <a:latin typeface="Corbel" charset="0"/>
              <a:ea typeface="Corbel" charset="0"/>
              <a:cs typeface="Corbel" charset="0"/>
            </a:endParaRPr>
          </a:p>
        </p:txBody>
      </p:sp>
      <p:pic>
        <p:nvPicPr>
          <p:cNvPr id="33" name="Afbeelding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5315" y="3145240"/>
            <a:ext cx="796648" cy="3089043"/>
          </a:xfrm>
          <a:prstGeom prst="rect">
            <a:avLst/>
          </a:prstGeom>
        </p:spPr>
      </p:pic>
    </p:spTree>
    <p:extLst>
      <p:ext uri="{BB962C8B-B14F-4D97-AF65-F5344CB8AC3E}">
        <p14:creationId xmlns:p14="http://schemas.microsoft.com/office/powerpoint/2010/main" val="265153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9"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193" y="4176961"/>
            <a:ext cx="1258824" cy="2325624"/>
          </a:xfrm>
          <a:prstGeom prst="rect">
            <a:avLst/>
          </a:prstGeom>
        </p:spPr>
      </p:pic>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0" y="217690"/>
            <a:ext cx="536448" cy="2822448"/>
          </a:xfrm>
          <a:prstGeom prst="rect">
            <a:avLst/>
          </a:prstGeom>
        </p:spPr>
      </p:pic>
      <p:pic>
        <p:nvPicPr>
          <p:cNvPr id="33" name="Afbeelding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315" y="3145240"/>
            <a:ext cx="796648" cy="3089043"/>
          </a:xfrm>
          <a:prstGeom prst="rect">
            <a:avLst/>
          </a:prstGeom>
        </p:spPr>
      </p:pic>
      <p:sp>
        <p:nvSpPr>
          <p:cNvPr id="15" name="Rounded Rectangular Callout 4"/>
          <p:cNvSpPr/>
          <p:nvPr/>
        </p:nvSpPr>
        <p:spPr>
          <a:xfrm>
            <a:off x="2629135" y="2743534"/>
            <a:ext cx="1637096" cy="833539"/>
          </a:xfrm>
          <a:prstGeom prst="wedgeRoundRectCallout">
            <a:avLst>
              <a:gd name="adj1" fmla="val -38845"/>
              <a:gd name="adj2" fmla="val 89317"/>
              <a:gd name="adj3" fmla="val 16667"/>
            </a:avLst>
          </a:prstGeom>
          <a:noFill/>
          <a:ln w="3175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r>
              <a:rPr lang="nl-NL" sz="2000" dirty="0">
                <a:solidFill>
                  <a:schemeClr val="accent6">
                    <a:lumMod val="75000"/>
                  </a:schemeClr>
                </a:solidFill>
                <a:latin typeface="Corbel" charset="0"/>
                <a:ea typeface="Corbel" charset="0"/>
                <a:cs typeface="Corbel" charset="0"/>
              </a:rPr>
              <a:t>7.</a:t>
            </a:r>
            <a:r>
              <a:rPr lang="nl-NL" sz="2000" dirty="0">
                <a:latin typeface="Corbel" charset="0"/>
                <a:ea typeface="Corbel" charset="0"/>
                <a:cs typeface="Corbel" charset="0"/>
              </a:rPr>
              <a:t> </a:t>
            </a:r>
            <a:r>
              <a:rPr lang="nl-NL" sz="1400" dirty="0">
                <a:latin typeface="Corbel" charset="0"/>
                <a:ea typeface="Corbel" charset="0"/>
                <a:cs typeface="Corbel" charset="0"/>
              </a:rPr>
              <a:t>Ik begrijp de vraag niet goed.</a:t>
            </a:r>
          </a:p>
        </p:txBody>
      </p:sp>
      <p:sp>
        <p:nvSpPr>
          <p:cNvPr id="16" name="Rounded Rectangular Callout 4"/>
          <p:cNvSpPr/>
          <p:nvPr/>
        </p:nvSpPr>
        <p:spPr>
          <a:xfrm>
            <a:off x="3344858" y="3848076"/>
            <a:ext cx="1383631" cy="1626984"/>
          </a:xfrm>
          <a:prstGeom prst="wedgeRoundRectCallout">
            <a:avLst>
              <a:gd name="adj1" fmla="val -80569"/>
              <a:gd name="adj2" fmla="val -16364"/>
              <a:gd name="adj3" fmla="val 16667"/>
            </a:avLst>
          </a:prstGeom>
          <a:noFill/>
          <a:ln w="3175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lvl="0"/>
            <a:r>
              <a:rPr lang="nl-BE" sz="2000" dirty="0">
                <a:solidFill>
                  <a:schemeClr val="accent6">
                    <a:lumMod val="75000"/>
                  </a:schemeClr>
                </a:solidFill>
                <a:latin typeface="Corbel" charset="0"/>
                <a:ea typeface="Corbel" charset="0"/>
                <a:cs typeface="Corbel" charset="0"/>
              </a:rPr>
              <a:t>12.</a:t>
            </a:r>
            <a:r>
              <a:rPr lang="nl-BE" sz="2000" dirty="0">
                <a:latin typeface="Corbel" charset="0"/>
                <a:ea typeface="Corbel" charset="0"/>
                <a:cs typeface="Corbel" charset="0"/>
              </a:rPr>
              <a:t> </a:t>
            </a:r>
            <a:r>
              <a:rPr lang="nl-BE" sz="1400" dirty="0">
                <a:latin typeface="Corbel" charset="0"/>
                <a:ea typeface="Corbel" charset="0"/>
                <a:cs typeface="Corbel" charset="0"/>
              </a:rPr>
              <a:t>Maar zijn we zeker dat de poeder uit de doos komt?</a:t>
            </a:r>
            <a:endParaRPr lang="nl-NL" sz="1400" dirty="0">
              <a:latin typeface="Corbel" charset="0"/>
              <a:ea typeface="Corbel" charset="0"/>
              <a:cs typeface="Corbel" charset="0"/>
            </a:endParaRPr>
          </a:p>
        </p:txBody>
      </p:sp>
      <p:sp>
        <p:nvSpPr>
          <p:cNvPr id="18" name="Rounded Rectangular Callout 4"/>
          <p:cNvSpPr/>
          <p:nvPr/>
        </p:nvSpPr>
        <p:spPr>
          <a:xfrm>
            <a:off x="4943752" y="3258548"/>
            <a:ext cx="1236298" cy="618468"/>
          </a:xfrm>
          <a:prstGeom prst="wedgeRoundRectCallout">
            <a:avLst>
              <a:gd name="adj1" fmla="val 44449"/>
              <a:gd name="adj2" fmla="val 87743"/>
              <a:gd name="adj3" fmla="val 16667"/>
            </a:avLst>
          </a:prstGeom>
          <a:noFill/>
          <a:ln w="31750"/>
        </p:spPr>
        <p:style>
          <a:lnRef idx="1">
            <a:schemeClr val="accent1"/>
          </a:lnRef>
          <a:fillRef idx="2">
            <a:schemeClr val="accent1"/>
          </a:fillRef>
          <a:effectRef idx="1">
            <a:schemeClr val="accent1"/>
          </a:effectRef>
          <a:fontRef idx="minor">
            <a:schemeClr val="dk1"/>
          </a:fontRef>
        </p:style>
        <p:txBody>
          <a:bodyPr rtlCol="0" anchor="ctr"/>
          <a:lstStyle/>
          <a:p>
            <a:pPr lvl="0"/>
            <a:r>
              <a:rPr lang="nl-NL" sz="2000" dirty="0">
                <a:solidFill>
                  <a:schemeClr val="accent1"/>
                </a:solidFill>
                <a:latin typeface="Corbel" charset="0"/>
                <a:ea typeface="Corbel" charset="0"/>
                <a:cs typeface="Corbel" charset="0"/>
              </a:rPr>
              <a:t>6.</a:t>
            </a:r>
            <a:r>
              <a:rPr lang="nl-NL" sz="2000" dirty="0">
                <a:latin typeface="Corbel" charset="0"/>
                <a:ea typeface="Corbel" charset="0"/>
                <a:cs typeface="Corbel" charset="0"/>
              </a:rPr>
              <a:t> </a:t>
            </a:r>
            <a:r>
              <a:rPr lang="nl-NL" sz="1400" dirty="0">
                <a:latin typeface="Corbel" charset="0"/>
                <a:ea typeface="Corbel" charset="0"/>
                <a:cs typeface="Corbel" charset="0"/>
              </a:rPr>
              <a:t>Mmm…</a:t>
            </a:r>
          </a:p>
        </p:txBody>
      </p:sp>
      <p:sp>
        <p:nvSpPr>
          <p:cNvPr id="19" name="Rounded Rectangular Callout 4"/>
          <p:cNvSpPr/>
          <p:nvPr/>
        </p:nvSpPr>
        <p:spPr>
          <a:xfrm>
            <a:off x="4984784" y="4389815"/>
            <a:ext cx="1339817" cy="1246054"/>
          </a:xfrm>
          <a:prstGeom prst="wedgeRoundRectCallout">
            <a:avLst>
              <a:gd name="adj1" fmla="val 45460"/>
              <a:gd name="adj2" fmla="val -60651"/>
              <a:gd name="adj3" fmla="val 16667"/>
            </a:avLst>
          </a:prstGeom>
          <a:noFill/>
          <a:ln w="31750"/>
        </p:spPr>
        <p:style>
          <a:lnRef idx="1">
            <a:schemeClr val="accent1"/>
          </a:lnRef>
          <a:fillRef idx="2">
            <a:schemeClr val="accent1"/>
          </a:fillRef>
          <a:effectRef idx="1">
            <a:schemeClr val="accent1"/>
          </a:effectRef>
          <a:fontRef idx="minor">
            <a:schemeClr val="dk1"/>
          </a:fontRef>
        </p:style>
        <p:txBody>
          <a:bodyPr rtlCol="0" anchor="ctr"/>
          <a:lstStyle/>
          <a:p>
            <a:pPr algn="ctr"/>
            <a:r>
              <a:rPr lang="nl-BE" sz="2000" dirty="0">
                <a:solidFill>
                  <a:schemeClr val="accent1"/>
                </a:solidFill>
                <a:latin typeface="Corbel" charset="0"/>
                <a:ea typeface="Corbel" charset="0"/>
                <a:cs typeface="Corbel" charset="0"/>
              </a:rPr>
              <a:t>9.</a:t>
            </a:r>
            <a:r>
              <a:rPr lang="nl-BE" sz="2000" dirty="0">
                <a:latin typeface="Corbel" charset="0"/>
                <a:ea typeface="Corbel" charset="0"/>
                <a:cs typeface="Corbel" charset="0"/>
              </a:rPr>
              <a:t> </a:t>
            </a:r>
            <a:r>
              <a:rPr lang="nl-BE" sz="1400" dirty="0">
                <a:latin typeface="Corbel" charset="0"/>
                <a:ea typeface="Corbel" charset="0"/>
                <a:cs typeface="Corbel" charset="0"/>
              </a:rPr>
              <a:t>Mmm… misschien … een meteoriet!</a:t>
            </a:r>
            <a:endParaRPr lang="nl-NL" sz="1400" dirty="0">
              <a:latin typeface="Corbel" charset="0"/>
              <a:ea typeface="Corbel" charset="0"/>
              <a:cs typeface="Corbel" charset="0"/>
            </a:endParaRPr>
          </a:p>
        </p:txBody>
      </p:sp>
      <p:sp>
        <p:nvSpPr>
          <p:cNvPr id="21" name="Rounded Rectangular Callout 4"/>
          <p:cNvSpPr/>
          <p:nvPr/>
        </p:nvSpPr>
        <p:spPr>
          <a:xfrm>
            <a:off x="7693761" y="3529424"/>
            <a:ext cx="2603501" cy="2704858"/>
          </a:xfrm>
          <a:prstGeom prst="wedgeRoundRectCallout">
            <a:avLst>
              <a:gd name="adj1" fmla="val -62521"/>
              <a:gd name="adj2" fmla="val -31296"/>
              <a:gd name="adj3" fmla="val 16667"/>
            </a:avLst>
          </a:prstGeom>
          <a:noFill/>
          <a:ln w="31750"/>
        </p:spPr>
        <p:style>
          <a:lnRef idx="1">
            <a:schemeClr val="accent1"/>
          </a:lnRef>
          <a:fillRef idx="2">
            <a:schemeClr val="accent1"/>
          </a:fillRef>
          <a:effectRef idx="1">
            <a:schemeClr val="accent1"/>
          </a:effectRef>
          <a:fontRef idx="minor">
            <a:schemeClr val="dk1"/>
          </a:fontRef>
        </p:style>
        <p:txBody>
          <a:bodyPr rtlCol="0" anchor="ctr"/>
          <a:lstStyle/>
          <a:p>
            <a:r>
              <a:rPr lang="nl-BE" sz="2000" dirty="0">
                <a:solidFill>
                  <a:schemeClr val="accent1"/>
                </a:solidFill>
                <a:latin typeface="Corbel" charset="0"/>
                <a:ea typeface="Corbel" charset="0"/>
                <a:cs typeface="Corbel" charset="0"/>
              </a:rPr>
              <a:t>11.</a:t>
            </a:r>
            <a:r>
              <a:rPr lang="nl-BE" sz="2000" dirty="0">
                <a:latin typeface="Corbel" charset="0"/>
                <a:ea typeface="Corbel" charset="0"/>
                <a:cs typeface="Corbel" charset="0"/>
              </a:rPr>
              <a:t> </a:t>
            </a:r>
            <a:r>
              <a:rPr lang="nl-BE" sz="1400" dirty="0">
                <a:latin typeface="Corbel" charset="0"/>
                <a:ea typeface="Corbel" charset="0"/>
                <a:cs typeface="Corbel" charset="0"/>
              </a:rPr>
              <a:t>Als wetenschappers een meteoriet vinden, kunnen ze hem onderzoeken. Maar de meteoriet is een stukje uit een planeet. Die planeet kunnen ze niet bereiken en direct onderzoeken, maar dankzij de meteoriet kunnen ze meer weten over de planeet.</a:t>
            </a:r>
            <a:endParaRPr lang="nl-NL" sz="1400" dirty="0">
              <a:latin typeface="Corbel" charset="0"/>
              <a:ea typeface="Corbel" charset="0"/>
              <a:cs typeface="Corbel" charset="0"/>
            </a:endParaRPr>
          </a:p>
        </p:txBody>
      </p:sp>
      <p:sp>
        <p:nvSpPr>
          <p:cNvPr id="26" name="Toelichting met afgeronde rechthoek 13"/>
          <p:cNvSpPr/>
          <p:nvPr/>
        </p:nvSpPr>
        <p:spPr>
          <a:xfrm>
            <a:off x="3848101" y="98119"/>
            <a:ext cx="4446502" cy="723900"/>
          </a:xfrm>
          <a:prstGeom prst="wedgeRoundRectCallout">
            <a:avLst>
              <a:gd name="adj1" fmla="val 63029"/>
              <a:gd name="adj2" fmla="val 9139"/>
              <a:gd name="adj3" fmla="val 16667"/>
            </a:avLst>
          </a:prstGeom>
          <a:noFill/>
          <a:ln w="317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solidFill>
                  <a:srgbClr val="FFC000"/>
                </a:solidFill>
                <a:latin typeface="Corbel" charset="0"/>
                <a:ea typeface="Corbel" charset="0"/>
                <a:cs typeface="Corbel" charset="0"/>
              </a:rPr>
              <a:t>5.</a:t>
            </a:r>
            <a:r>
              <a:rPr lang="en-US" sz="1400" dirty="0">
                <a:latin typeface="Corbel" charset="0"/>
                <a:ea typeface="Corbel" charset="0"/>
                <a:cs typeface="Corbel" charset="0"/>
              </a:rPr>
              <a:t> </a:t>
            </a:r>
            <a:r>
              <a:rPr lang="nl-BE" sz="1400" dirty="0">
                <a:latin typeface="Corbel" charset="0"/>
                <a:ea typeface="Corbel" charset="0"/>
                <a:cs typeface="Corbel" charset="0"/>
              </a:rPr>
              <a:t>Denken jullie dat wetenschappers soms ook op deze manier aan de slag gaan?</a:t>
            </a:r>
            <a:r>
              <a:rPr lang="nl-NL" sz="1400" dirty="0">
                <a:latin typeface="Corbel" charset="0"/>
                <a:ea typeface="Corbel" charset="0"/>
                <a:cs typeface="Corbel" charset="0"/>
              </a:rPr>
              <a:t> </a:t>
            </a:r>
            <a:endParaRPr lang="en-US" sz="1400" dirty="0">
              <a:latin typeface="Corbel" charset="0"/>
              <a:ea typeface="Corbel" charset="0"/>
              <a:cs typeface="Corbel" charset="0"/>
            </a:endParaRPr>
          </a:p>
        </p:txBody>
      </p:sp>
      <p:sp>
        <p:nvSpPr>
          <p:cNvPr id="28" name="Toelichting met afgeronde rechthoek 26"/>
          <p:cNvSpPr/>
          <p:nvPr/>
        </p:nvSpPr>
        <p:spPr>
          <a:xfrm>
            <a:off x="2933700" y="935422"/>
            <a:ext cx="5576716" cy="1437314"/>
          </a:xfrm>
          <a:prstGeom prst="wedgeRoundRectCallout">
            <a:avLst>
              <a:gd name="adj1" fmla="val 59644"/>
              <a:gd name="adj2" fmla="val -34644"/>
              <a:gd name="adj3" fmla="val 16667"/>
            </a:avLst>
          </a:prstGeom>
          <a:noFill/>
          <a:ln w="317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nl-BE" sz="2000" dirty="0">
                <a:solidFill>
                  <a:srgbClr val="FFC000"/>
                </a:solidFill>
                <a:latin typeface="Corbel" panose="020B0503020204020204" pitchFamily="34" charset="0"/>
              </a:rPr>
              <a:t>8.</a:t>
            </a:r>
            <a:r>
              <a:rPr lang="nl-BE" sz="2000" dirty="0">
                <a:latin typeface="Corbel" panose="020B0503020204020204" pitchFamily="34" charset="0"/>
              </a:rPr>
              <a:t> </a:t>
            </a:r>
            <a:r>
              <a:rPr lang="nl-BE" sz="1400" dirty="0">
                <a:latin typeface="Corbel" panose="020B0503020204020204" pitchFamily="34" charset="0"/>
              </a:rPr>
              <a:t>De inhoud van de doos kunnen jullie niet direct vast nemen en onderzoeken. Maar buiten de doos hebben jullie stukjes gevonden die jullie wel direct kunnen onderzoeken. Op deze manier kunnen jullie misschien ook meer ontdekken over wat verborgen blijft binnen de doos. Denken jullie dat dit soms ook gebeurt in wetenschap?</a:t>
            </a:r>
            <a:r>
              <a:rPr lang="nl-NL" sz="1400" dirty="0">
                <a:latin typeface="Corbel" panose="020B0503020204020204" pitchFamily="34" charset="0"/>
              </a:rPr>
              <a:t> </a:t>
            </a:r>
            <a:endParaRPr lang="en-US" sz="1400" dirty="0">
              <a:latin typeface="Corbel" panose="020B0503020204020204" pitchFamily="34" charset="0"/>
            </a:endParaRPr>
          </a:p>
        </p:txBody>
      </p:sp>
      <p:sp>
        <p:nvSpPr>
          <p:cNvPr id="30" name="Toelichting met afgeronde rechthoek 27"/>
          <p:cNvSpPr/>
          <p:nvPr/>
        </p:nvSpPr>
        <p:spPr>
          <a:xfrm>
            <a:off x="5613983" y="2512438"/>
            <a:ext cx="3276769" cy="502283"/>
          </a:xfrm>
          <a:prstGeom prst="wedgeRoundRectCallout">
            <a:avLst>
              <a:gd name="adj1" fmla="val 63642"/>
              <a:gd name="adj2" fmla="val -58356"/>
              <a:gd name="adj3" fmla="val 16667"/>
            </a:avLst>
          </a:prstGeom>
          <a:noFill/>
          <a:ln w="31750">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lvl="0"/>
            <a:r>
              <a:rPr lang="nl-BE" sz="2000" dirty="0">
                <a:solidFill>
                  <a:srgbClr val="FFC000"/>
                </a:solidFill>
                <a:latin typeface="Corbel" charset="0"/>
                <a:ea typeface="Corbel" charset="0"/>
                <a:cs typeface="Corbel" charset="0"/>
              </a:rPr>
              <a:t>10. </a:t>
            </a:r>
            <a:r>
              <a:rPr lang="nl-BE" sz="1400" dirty="0">
                <a:latin typeface="Corbel" charset="0"/>
                <a:ea typeface="Corbel" charset="0"/>
                <a:cs typeface="Corbel" charset="0"/>
              </a:rPr>
              <a:t>Waarom denk je aan een meteoriet?</a:t>
            </a:r>
            <a:endParaRPr lang="nl-NL" sz="1400" dirty="0">
              <a:latin typeface="Corbel" charset="0"/>
              <a:ea typeface="Corbel" charset="0"/>
              <a:cs typeface="Corbel" charset="0"/>
            </a:endParaRPr>
          </a:p>
        </p:txBody>
      </p:sp>
    </p:spTree>
    <p:extLst>
      <p:ext uri="{BB962C8B-B14F-4D97-AF65-F5344CB8AC3E}">
        <p14:creationId xmlns:p14="http://schemas.microsoft.com/office/powerpoint/2010/main" val="399785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1" grpId="0" animBg="1"/>
      <p:bldP spid="26" grpId="0" animBg="1"/>
      <p:bldP spid="28" grpId="0" animBg="1"/>
      <p:bldP spid="30" grpId="0" animBg="1"/>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Words>
  <Application>Microsoft Macintosh PowerPoint</Application>
  <PresentationFormat>Breedbeeld</PresentationFormat>
  <Paragraphs>20</Paragraphs>
  <Slides>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Calibri</vt:lpstr>
      <vt:lpstr>Calibri Light</vt:lpstr>
      <vt:lpstr>Corbel</vt:lpstr>
      <vt:lpstr>Arial</vt:lpstr>
      <vt:lpstr>Office-thema</vt:lpstr>
      <vt:lpstr>PowerPoint-presentatie</vt:lpstr>
      <vt:lpstr>PowerPoint-presentatie</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Microsoft Office-gebruiker</cp:lastModifiedBy>
  <cp:revision>1</cp:revision>
  <dcterms:created xsi:type="dcterms:W3CDTF">2016-09-28T08:06:02Z</dcterms:created>
  <dcterms:modified xsi:type="dcterms:W3CDTF">2016-09-28T08:06:41Z</dcterms:modified>
</cp:coreProperties>
</file>