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13"/>
  </p:normalViewPr>
  <p:slideViewPr>
    <p:cSldViewPr snapToGrid="0" snapToObjects="1">
      <p:cViewPr varScale="1">
        <p:scale>
          <a:sx n="121" d="100"/>
          <a:sy n="121" d="100"/>
        </p:scale>
        <p:origin x="20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A7F73123-940C-624E-8B6C-F8317D0B7449}"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24765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F73123-940C-624E-8B6C-F8317D0B7449}"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41154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F73123-940C-624E-8B6C-F8317D0B7449}"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65335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7F73123-940C-624E-8B6C-F8317D0B7449}"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514550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A7F73123-940C-624E-8B6C-F8317D0B7449}"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922854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7F73123-940C-624E-8B6C-F8317D0B7449}"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28792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7F73123-940C-624E-8B6C-F8317D0B7449}" type="datetimeFigureOut">
              <a:rPr lang="nl-NL" smtClean="0"/>
              <a:t>28-09-16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69386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A7F73123-940C-624E-8B6C-F8317D0B7449}" type="datetimeFigureOut">
              <a:rPr lang="nl-NL" smtClean="0"/>
              <a:t>28-09-16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738166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7F73123-940C-624E-8B6C-F8317D0B7449}" type="datetimeFigureOut">
              <a:rPr lang="nl-NL" smtClean="0"/>
              <a:t>28-09-16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142231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A7F73123-940C-624E-8B6C-F8317D0B7449}"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12498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A7F73123-940C-624E-8B6C-F8317D0B7449}"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E5A57CC-6DA7-AF4D-AA3C-8AD2EF5D4F53}" type="slidenum">
              <a:rPr lang="nl-NL" smtClean="0"/>
              <a:t>‹nr.›</a:t>
            </a:fld>
            <a:endParaRPr lang="nl-NL"/>
          </a:p>
        </p:txBody>
      </p:sp>
    </p:spTree>
    <p:extLst>
      <p:ext uri="{BB962C8B-B14F-4D97-AF65-F5344CB8AC3E}">
        <p14:creationId xmlns:p14="http://schemas.microsoft.com/office/powerpoint/2010/main" val="12155901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73123-940C-624E-8B6C-F8317D0B7449}" type="datetimeFigureOut">
              <a:rPr lang="nl-NL" smtClean="0"/>
              <a:t>28-09-16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5A57CC-6DA7-AF4D-AA3C-8AD2EF5D4F53}" type="slidenum">
              <a:rPr lang="nl-NL" smtClean="0"/>
              <a:t>‹nr.›</a:t>
            </a:fld>
            <a:endParaRPr lang="nl-NL"/>
          </a:p>
        </p:txBody>
      </p:sp>
    </p:spTree>
    <p:extLst>
      <p:ext uri="{BB962C8B-B14F-4D97-AF65-F5344CB8AC3E}">
        <p14:creationId xmlns:p14="http://schemas.microsoft.com/office/powerpoint/2010/main" val="130147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4012466" y="2798829"/>
            <a:ext cx="2919556" cy="1580739"/>
          </a:xfrm>
          <a:prstGeom prst="wedgeRoundRectCallout">
            <a:avLst>
              <a:gd name="adj1" fmla="val -4267"/>
              <a:gd name="adj2" fmla="val 65738"/>
              <a:gd name="adj3" fmla="val 16667"/>
            </a:avLst>
          </a:prstGeom>
          <a:noFill/>
          <a:ln w="3175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nl-BE" sz="2000" dirty="0">
                <a:solidFill>
                  <a:srgbClr val="C00000"/>
                </a:solidFill>
                <a:latin typeface="Corbel" charset="0"/>
                <a:ea typeface="Corbel" charset="0"/>
                <a:cs typeface="Corbel" charset="0"/>
              </a:rPr>
              <a:t>4.</a:t>
            </a:r>
            <a:r>
              <a:rPr lang="nl-BE" sz="1400" dirty="0">
                <a:latin typeface="Corbel" charset="0"/>
                <a:ea typeface="Corbel" charset="0"/>
                <a:cs typeface="Corbel" charset="0"/>
              </a:rPr>
              <a:t> Nee, zonder probleem kan je ook ideeën hebben. Maar een idee komt altijd uit iets anders. Niet enkel uit problemen, toch! Alles wat ik denk, wordt bepaald door de omgeving waarin ik me bevind.</a:t>
            </a:r>
          </a:p>
        </p:txBody>
      </p:sp>
      <p:sp>
        <p:nvSpPr>
          <p:cNvPr id="21" name="Toelichting met afgeronde rechthoek 20"/>
          <p:cNvSpPr/>
          <p:nvPr/>
        </p:nvSpPr>
        <p:spPr>
          <a:xfrm>
            <a:off x="7569591" y="4288470"/>
            <a:ext cx="1688333" cy="899562"/>
          </a:xfrm>
          <a:prstGeom prst="wedgeRoundRectCallout">
            <a:avLst>
              <a:gd name="adj1" fmla="val 71418"/>
              <a:gd name="adj2" fmla="val 45381"/>
              <a:gd name="adj3" fmla="val 16667"/>
            </a:avLst>
          </a:prstGeom>
          <a:noFill/>
          <a:ln w="31750">
            <a:solidFill>
              <a:srgbClr val="E400CD"/>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nl-NL" sz="2000" dirty="0">
                <a:solidFill>
                  <a:srgbClr val="E600C8"/>
                </a:solidFill>
                <a:latin typeface="Corbel" charset="0"/>
                <a:ea typeface="Corbel" charset="0"/>
                <a:cs typeface="Corbel" charset="0"/>
              </a:rPr>
              <a:t>2.</a:t>
            </a:r>
            <a:r>
              <a:rPr lang="nl-NL" sz="1400" dirty="0">
                <a:latin typeface="Corbel" charset="0"/>
                <a:ea typeface="Corbel" charset="0"/>
                <a:cs typeface="Corbel" charset="0"/>
              </a:rPr>
              <a:t> </a:t>
            </a:r>
            <a:r>
              <a:rPr lang="nl-BE" sz="1400" dirty="0">
                <a:latin typeface="Corbel" charset="0"/>
                <a:ea typeface="Corbel" charset="0"/>
                <a:cs typeface="Corbel" charset="0"/>
              </a:rPr>
              <a:t>Bij een probleem krijg je een idee.</a:t>
            </a:r>
          </a:p>
        </p:txBody>
      </p:sp>
      <p:sp>
        <p:nvSpPr>
          <p:cNvPr id="2" name="Toelichting met afgeronde rechthoek 1"/>
          <p:cNvSpPr/>
          <p:nvPr/>
        </p:nvSpPr>
        <p:spPr>
          <a:xfrm>
            <a:off x="2335858" y="3176954"/>
            <a:ext cx="1549904" cy="1078884"/>
          </a:xfrm>
          <a:prstGeom prst="wedgeRoundRectCallout">
            <a:avLst>
              <a:gd name="adj1" fmla="val -37554"/>
              <a:gd name="adj2" fmla="val 83723"/>
              <a:gd name="adj3" fmla="val 16667"/>
            </a:avLst>
          </a:prstGeom>
          <a:noFill/>
          <a:ln w="31750">
            <a:solidFill>
              <a:srgbClr val="7030A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nl-BE" sz="2000" dirty="0">
                <a:solidFill>
                  <a:srgbClr val="7030A0"/>
                </a:solidFill>
                <a:latin typeface="Corbel" charset="0"/>
                <a:ea typeface="Corbel" charset="0"/>
                <a:cs typeface="Corbel" charset="0"/>
              </a:rPr>
              <a:t>6.</a:t>
            </a:r>
            <a:r>
              <a:rPr lang="nl-BE" sz="1400" dirty="0">
                <a:latin typeface="Corbel" charset="0"/>
                <a:ea typeface="Corbel" charset="0"/>
                <a:cs typeface="Corbel" charset="0"/>
              </a:rPr>
              <a:t> Volgens mij krijg je uit het niets een idee.</a:t>
            </a:r>
          </a:p>
        </p:txBody>
      </p:sp>
      <p:sp>
        <p:nvSpPr>
          <p:cNvPr id="16" name="Toelichting met afgeronde rechthoek 15"/>
          <p:cNvSpPr/>
          <p:nvPr/>
        </p:nvSpPr>
        <p:spPr>
          <a:xfrm>
            <a:off x="6870529" y="5298770"/>
            <a:ext cx="2465883" cy="1180718"/>
          </a:xfrm>
          <a:prstGeom prst="wedgeRoundRectCallout">
            <a:avLst>
              <a:gd name="adj1" fmla="val 60333"/>
              <a:gd name="adj2" fmla="val -32016"/>
              <a:gd name="adj3" fmla="val 16667"/>
            </a:avLst>
          </a:prstGeom>
          <a:noFill/>
          <a:ln w="31750">
            <a:solidFill>
              <a:srgbClr val="E600C8"/>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nl-NL" sz="2000" dirty="0">
                <a:solidFill>
                  <a:srgbClr val="E600C8"/>
                </a:solidFill>
                <a:latin typeface="Corbel" charset="0"/>
                <a:ea typeface="Corbel" charset="0"/>
                <a:cs typeface="Corbel" charset="0"/>
              </a:rPr>
              <a:t>9.</a:t>
            </a:r>
            <a:r>
              <a:rPr lang="nl-BE" sz="1400" dirty="0">
                <a:latin typeface="Corbel" charset="0"/>
                <a:ea typeface="Corbel" charset="0"/>
                <a:cs typeface="Corbel" charset="0"/>
              </a:rPr>
              <a:t> Volgens mij is een idee iets nieuws, een nieuwe manier om iets te bekijken of een mogelijke oplossing.</a:t>
            </a:r>
          </a:p>
        </p:txBody>
      </p:sp>
      <p:sp>
        <p:nvSpPr>
          <p:cNvPr id="17" name="Toelichting met afgeronde rechthoek 16"/>
          <p:cNvSpPr/>
          <p:nvPr/>
        </p:nvSpPr>
        <p:spPr>
          <a:xfrm>
            <a:off x="2477099" y="1190537"/>
            <a:ext cx="2192091" cy="1236140"/>
          </a:xfrm>
          <a:prstGeom prst="wedgeRoundRectCallout">
            <a:avLst>
              <a:gd name="adj1" fmla="val -47426"/>
              <a:gd name="adj2" fmla="val -72393"/>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algn="ctr"/>
            <a:r>
              <a:rPr lang="nl-BE" sz="2000" dirty="0">
                <a:solidFill>
                  <a:srgbClr val="FFC000"/>
                </a:solidFill>
                <a:latin typeface="Corbel" charset="0"/>
                <a:ea typeface="Corbel" charset="0"/>
                <a:cs typeface="Corbel" charset="0"/>
              </a:rPr>
              <a:t>7. </a:t>
            </a:r>
            <a:r>
              <a:rPr lang="nl-BE" sz="1400" dirty="0">
                <a:latin typeface="Corbel" charset="0"/>
                <a:ea typeface="Corbel" charset="0"/>
                <a:cs typeface="Corbel" charset="0"/>
              </a:rPr>
              <a:t>Ik denk van niet, er is altijd een aanleiding, dus een idee komt altijd uit een ander idee.</a:t>
            </a:r>
          </a:p>
        </p:txBody>
      </p:sp>
      <p:sp>
        <p:nvSpPr>
          <p:cNvPr id="22" name="Toelichting met afgeronde rechthoek 21"/>
          <p:cNvSpPr/>
          <p:nvPr/>
        </p:nvSpPr>
        <p:spPr>
          <a:xfrm>
            <a:off x="4879476" y="909212"/>
            <a:ext cx="2690114" cy="662159"/>
          </a:xfrm>
          <a:prstGeom prst="wedgeRoundRectCallout">
            <a:avLst>
              <a:gd name="adj1" fmla="val 82075"/>
              <a:gd name="adj2" fmla="val -3778"/>
              <a:gd name="adj3" fmla="val 16667"/>
            </a:avLst>
          </a:prstGeom>
          <a:noFill/>
          <a:ln w="317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nl-BE" sz="2000" dirty="0">
                <a:solidFill>
                  <a:schemeClr val="accent6">
                    <a:lumMod val="75000"/>
                  </a:schemeClr>
                </a:solidFill>
                <a:latin typeface="Corbel" charset="0"/>
                <a:ea typeface="Corbel" charset="0"/>
                <a:cs typeface="Corbel" charset="0"/>
              </a:rPr>
              <a:t>3. </a:t>
            </a:r>
            <a:r>
              <a:rPr lang="nl-BE" sz="1400" dirty="0">
                <a:latin typeface="Corbel" charset="0"/>
                <a:ea typeface="Corbel" charset="0"/>
                <a:cs typeface="Corbel" charset="0"/>
              </a:rPr>
              <a:t>Dus zonder probleem, heb je geen ideeën?</a:t>
            </a:r>
          </a:p>
        </p:txBody>
      </p:sp>
      <p:sp>
        <p:nvSpPr>
          <p:cNvPr id="23" name="Toelichting met afgeronde rechthoek 22"/>
          <p:cNvSpPr/>
          <p:nvPr/>
        </p:nvSpPr>
        <p:spPr>
          <a:xfrm>
            <a:off x="4155157" y="77231"/>
            <a:ext cx="4003051" cy="759456"/>
          </a:xfrm>
          <a:prstGeom prst="wedgeRoundRectCallout">
            <a:avLst>
              <a:gd name="adj1" fmla="val 62022"/>
              <a:gd name="adj2" fmla="val 49875"/>
              <a:gd name="adj3" fmla="val 16667"/>
            </a:avLst>
          </a:prstGeom>
          <a:noFill/>
          <a:ln w="317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b="1" dirty="0">
                <a:solidFill>
                  <a:schemeClr val="accent6">
                    <a:lumMod val="75000"/>
                  </a:schemeClr>
                </a:solidFill>
                <a:latin typeface="Corbel" charset="0"/>
                <a:ea typeface="Corbel" charset="0"/>
                <a:cs typeface="Corbel" charset="0"/>
              </a:rPr>
              <a:t>1.</a:t>
            </a:r>
            <a:r>
              <a:rPr lang="nl-NL" sz="1400" b="1" dirty="0">
                <a:latin typeface="Corbel" charset="0"/>
                <a:ea typeface="Corbel" charset="0"/>
                <a:cs typeface="Corbel" charset="0"/>
              </a:rPr>
              <a:t> </a:t>
            </a:r>
            <a:r>
              <a:rPr lang="nl-BE" sz="1400" b="1" dirty="0">
                <a:latin typeface="Corbel" charset="0"/>
                <a:ea typeface="Corbel" charset="0"/>
                <a:cs typeface="Corbel" charset="0"/>
              </a:rPr>
              <a:t>Hoe ontstaat een wetenschappelijk idee? Komt het uit iets of uit niets?</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4948" y="259254"/>
            <a:ext cx="536448" cy="2691384"/>
          </a:xfrm>
          <a:prstGeom prst="rect">
            <a:avLst/>
          </a:prstGeom>
        </p:spPr>
      </p:pic>
      <p:pic>
        <p:nvPicPr>
          <p:cNvPr id="9" name="Afbeelding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2704" y="4288470"/>
            <a:ext cx="816864" cy="2334768"/>
          </a:xfrm>
          <a:prstGeom prst="rect">
            <a:avLst/>
          </a:prstGeom>
        </p:spPr>
      </p:pic>
      <p:pic>
        <p:nvPicPr>
          <p:cNvPr id="3" name="Afbeelding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26601" y="3872030"/>
            <a:ext cx="882927" cy="2703964"/>
          </a:xfrm>
          <a:prstGeom prst="rect">
            <a:avLst/>
          </a:prstGeom>
        </p:spPr>
      </p:pic>
      <p:pic>
        <p:nvPicPr>
          <p:cNvPr id="19" name="Afbeelding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87022" y="528871"/>
            <a:ext cx="1258824" cy="2468880"/>
          </a:xfrm>
          <a:prstGeom prst="rect">
            <a:avLst/>
          </a:prstGeom>
        </p:spPr>
      </p:pic>
      <p:pic>
        <p:nvPicPr>
          <p:cNvPr id="24" name="Afbeelding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39220" y="4470400"/>
            <a:ext cx="1341120" cy="2075688"/>
          </a:xfrm>
          <a:prstGeom prst="rect">
            <a:avLst/>
          </a:prstGeom>
        </p:spPr>
      </p:pic>
      <p:sp>
        <p:nvSpPr>
          <p:cNvPr id="14" name="Toelichting met afgeronde rechthoek 13"/>
          <p:cNvSpPr/>
          <p:nvPr/>
        </p:nvSpPr>
        <p:spPr>
          <a:xfrm>
            <a:off x="5033921" y="1649084"/>
            <a:ext cx="2687040" cy="429464"/>
          </a:xfrm>
          <a:prstGeom prst="wedgeRoundRectCallout">
            <a:avLst>
              <a:gd name="adj1" fmla="val 71983"/>
              <a:gd name="adj2" fmla="val -36588"/>
              <a:gd name="adj3" fmla="val 16667"/>
            </a:avLst>
          </a:prstGeom>
          <a:noFill/>
          <a:ln w="317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nl-BE" sz="2000" dirty="0">
                <a:solidFill>
                  <a:schemeClr val="accent6">
                    <a:lumMod val="75000"/>
                  </a:schemeClr>
                </a:solidFill>
                <a:latin typeface="Corbel" charset="0"/>
                <a:ea typeface="Corbel" charset="0"/>
                <a:cs typeface="Corbel" charset="0"/>
              </a:rPr>
              <a:t>5. </a:t>
            </a:r>
            <a:r>
              <a:rPr lang="en-US" sz="1400" dirty="0" err="1">
                <a:latin typeface="Corbel" charset="0"/>
                <a:ea typeface="Corbel" charset="0"/>
                <a:cs typeface="Corbel" charset="0"/>
              </a:rPr>
              <a:t>Denkt</a:t>
            </a:r>
            <a:r>
              <a:rPr lang="en-US" sz="1400" dirty="0">
                <a:latin typeface="Corbel" charset="0"/>
                <a:ea typeface="Corbel" charset="0"/>
                <a:cs typeface="Corbel" charset="0"/>
              </a:rPr>
              <a:t> </a:t>
            </a:r>
            <a:r>
              <a:rPr lang="en-US" sz="1400" dirty="0" err="1">
                <a:latin typeface="Corbel" charset="0"/>
                <a:ea typeface="Corbel" charset="0"/>
                <a:cs typeface="Corbel" charset="0"/>
              </a:rPr>
              <a:t>iemand</a:t>
            </a:r>
            <a:r>
              <a:rPr lang="en-US" sz="1400" dirty="0">
                <a:latin typeface="Corbel" charset="0"/>
                <a:ea typeface="Corbel" charset="0"/>
                <a:cs typeface="Corbel" charset="0"/>
              </a:rPr>
              <a:t> </a:t>
            </a:r>
            <a:r>
              <a:rPr lang="en-US" sz="1400" dirty="0" err="1">
                <a:latin typeface="Corbel" charset="0"/>
                <a:ea typeface="Corbel" charset="0"/>
                <a:cs typeface="Corbel" charset="0"/>
              </a:rPr>
              <a:t>iets</a:t>
            </a:r>
            <a:r>
              <a:rPr lang="en-US" sz="1400" dirty="0">
                <a:latin typeface="Corbel" charset="0"/>
                <a:ea typeface="Corbel" charset="0"/>
                <a:cs typeface="Corbel" charset="0"/>
              </a:rPr>
              <a:t> </a:t>
            </a:r>
            <a:r>
              <a:rPr lang="en-US" sz="1400" dirty="0" err="1">
                <a:latin typeface="Corbel" charset="0"/>
                <a:ea typeface="Corbel" charset="0"/>
                <a:cs typeface="Corbel" charset="0"/>
              </a:rPr>
              <a:t>anders</a:t>
            </a:r>
            <a:r>
              <a:rPr lang="en-US" sz="1400" dirty="0">
                <a:latin typeface="Corbel" charset="0"/>
                <a:ea typeface="Corbel" charset="0"/>
                <a:cs typeface="Corbel" charset="0"/>
              </a:rPr>
              <a:t>?</a:t>
            </a:r>
            <a:r>
              <a:rPr lang="nl-NL" sz="1400" dirty="0">
                <a:latin typeface="Corbel" charset="0"/>
                <a:ea typeface="Corbel" charset="0"/>
                <a:cs typeface="Corbel" charset="0"/>
              </a:rPr>
              <a:t> </a:t>
            </a:r>
            <a:endParaRPr lang="nl-BE" sz="1400" dirty="0">
              <a:latin typeface="Corbel" charset="0"/>
              <a:ea typeface="Corbel" charset="0"/>
              <a:cs typeface="Corbel" charset="0"/>
            </a:endParaRPr>
          </a:p>
        </p:txBody>
      </p:sp>
      <p:sp>
        <p:nvSpPr>
          <p:cNvPr id="15" name="Toelichting met afgeronde rechthoek 14"/>
          <p:cNvSpPr/>
          <p:nvPr/>
        </p:nvSpPr>
        <p:spPr>
          <a:xfrm>
            <a:off x="5181642" y="2173032"/>
            <a:ext cx="3377772" cy="481882"/>
          </a:xfrm>
          <a:prstGeom prst="wedgeRoundRectCallout">
            <a:avLst>
              <a:gd name="adj1" fmla="val 55405"/>
              <a:gd name="adj2" fmla="val -45371"/>
              <a:gd name="adj3" fmla="val 16667"/>
            </a:avLst>
          </a:prstGeom>
          <a:noFill/>
          <a:ln w="317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nl-BE" sz="2000" dirty="0">
                <a:solidFill>
                  <a:schemeClr val="accent6">
                    <a:lumMod val="75000"/>
                  </a:schemeClr>
                </a:solidFill>
                <a:latin typeface="Corbel" charset="0"/>
                <a:ea typeface="Corbel" charset="0"/>
                <a:cs typeface="Corbel" charset="0"/>
              </a:rPr>
              <a:t>8. </a:t>
            </a:r>
            <a:r>
              <a:rPr lang="en-US" sz="1400" dirty="0" err="1">
                <a:latin typeface="Corbel" charset="0"/>
                <a:ea typeface="Corbel" charset="0"/>
                <a:cs typeface="Corbel" charset="0"/>
              </a:rPr>
              <a:t>Wat</a:t>
            </a:r>
            <a:r>
              <a:rPr lang="en-US" sz="1400" dirty="0">
                <a:latin typeface="Corbel" charset="0"/>
                <a:ea typeface="Corbel" charset="0"/>
                <a:cs typeface="Corbel" charset="0"/>
              </a:rPr>
              <a:t> </a:t>
            </a:r>
            <a:r>
              <a:rPr lang="en-US" sz="1400" dirty="0" err="1">
                <a:latin typeface="Corbel" charset="0"/>
                <a:ea typeface="Corbel" charset="0"/>
                <a:cs typeface="Corbel" charset="0"/>
              </a:rPr>
              <a:t>verstaan</a:t>
            </a:r>
            <a:r>
              <a:rPr lang="en-US" sz="1400" dirty="0">
                <a:latin typeface="Corbel" charset="0"/>
                <a:ea typeface="Corbel" charset="0"/>
                <a:cs typeface="Corbel" charset="0"/>
              </a:rPr>
              <a:t> </a:t>
            </a:r>
            <a:r>
              <a:rPr lang="en-US" sz="1400" dirty="0" err="1">
                <a:latin typeface="Corbel" charset="0"/>
                <a:ea typeface="Corbel" charset="0"/>
                <a:cs typeface="Corbel" charset="0"/>
              </a:rPr>
              <a:t>jullie</a:t>
            </a:r>
            <a:r>
              <a:rPr lang="en-US" sz="1400" dirty="0">
                <a:latin typeface="Corbel" charset="0"/>
                <a:ea typeface="Corbel" charset="0"/>
                <a:cs typeface="Corbel" charset="0"/>
              </a:rPr>
              <a:t> </a:t>
            </a:r>
            <a:r>
              <a:rPr lang="en-US" sz="1400" dirty="0" err="1">
                <a:latin typeface="Corbel" charset="0"/>
                <a:ea typeface="Corbel" charset="0"/>
                <a:cs typeface="Corbel" charset="0"/>
              </a:rPr>
              <a:t>onder</a:t>
            </a:r>
            <a:r>
              <a:rPr lang="en-US" sz="1400" dirty="0">
                <a:latin typeface="Corbel" charset="0"/>
                <a:ea typeface="Corbel" charset="0"/>
                <a:cs typeface="Corbel" charset="0"/>
              </a:rPr>
              <a:t> </a:t>
            </a:r>
            <a:r>
              <a:rPr lang="en-US" sz="1400" dirty="0" err="1">
                <a:latin typeface="Corbel" charset="0"/>
                <a:ea typeface="Corbel" charset="0"/>
                <a:cs typeface="Corbel" charset="0"/>
              </a:rPr>
              <a:t>een</a:t>
            </a:r>
            <a:r>
              <a:rPr lang="en-US" sz="1400" dirty="0">
                <a:latin typeface="Corbel" charset="0"/>
                <a:ea typeface="Corbel" charset="0"/>
                <a:cs typeface="Corbel" charset="0"/>
              </a:rPr>
              <a:t> </a:t>
            </a:r>
            <a:r>
              <a:rPr lang="en-US" sz="1400" dirty="0" err="1">
                <a:latin typeface="Corbel" charset="0"/>
                <a:ea typeface="Corbel" charset="0"/>
                <a:cs typeface="Corbel" charset="0"/>
              </a:rPr>
              <a:t>idee</a:t>
            </a:r>
            <a:r>
              <a:rPr lang="en-US" sz="1400" dirty="0">
                <a:latin typeface="Corbel" charset="0"/>
                <a:ea typeface="Corbel" charset="0"/>
                <a:cs typeface="Corbel" charset="0"/>
              </a:rPr>
              <a:t>?</a:t>
            </a:r>
            <a:r>
              <a:rPr lang="nl-NL" sz="1400" dirty="0">
                <a:latin typeface="Corbel" charset="0"/>
                <a:ea typeface="Corbel" charset="0"/>
                <a:cs typeface="Corbel" charset="0"/>
              </a:rPr>
              <a:t> </a:t>
            </a:r>
            <a:endParaRPr lang="nl-BE" sz="1400" dirty="0">
              <a:latin typeface="Corbel" charset="0"/>
              <a:ea typeface="Corbel" charset="0"/>
              <a:cs typeface="Corbel" charset="0"/>
            </a:endParaRPr>
          </a:p>
        </p:txBody>
      </p:sp>
      <p:sp>
        <p:nvSpPr>
          <p:cNvPr id="18" name="Toelichting met afgeronde rechthoek 17"/>
          <p:cNvSpPr/>
          <p:nvPr/>
        </p:nvSpPr>
        <p:spPr>
          <a:xfrm>
            <a:off x="7309609" y="2832788"/>
            <a:ext cx="1697196" cy="741330"/>
          </a:xfrm>
          <a:prstGeom prst="wedgeRoundRectCallout">
            <a:avLst>
              <a:gd name="adj1" fmla="val 37783"/>
              <a:gd name="adj2" fmla="val -69404"/>
              <a:gd name="adj3" fmla="val 16667"/>
            </a:avLst>
          </a:prstGeom>
          <a:noFill/>
          <a:ln w="317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nl-BE" sz="2000" dirty="0">
                <a:solidFill>
                  <a:schemeClr val="accent6">
                    <a:lumMod val="75000"/>
                  </a:schemeClr>
                </a:solidFill>
                <a:latin typeface="Corbel" charset="0"/>
                <a:ea typeface="Corbel" charset="0"/>
                <a:cs typeface="Corbel" charset="0"/>
              </a:rPr>
              <a:t>10. </a:t>
            </a:r>
            <a:r>
              <a:rPr lang="en-US" sz="1400" dirty="0" err="1">
                <a:latin typeface="Corbel" charset="0"/>
                <a:ea typeface="Corbel" charset="0"/>
                <a:cs typeface="Corbel" charset="0"/>
              </a:rPr>
              <a:t>Kan</a:t>
            </a:r>
            <a:r>
              <a:rPr lang="en-US" sz="1400" dirty="0">
                <a:latin typeface="Corbel" charset="0"/>
                <a:ea typeface="Corbel" charset="0"/>
                <a:cs typeface="Corbel" charset="0"/>
              </a:rPr>
              <a:t> je </a:t>
            </a:r>
            <a:r>
              <a:rPr lang="en-US" sz="1400" dirty="0" err="1">
                <a:latin typeface="Corbel" charset="0"/>
                <a:ea typeface="Corbel" charset="0"/>
                <a:cs typeface="Corbel" charset="0"/>
              </a:rPr>
              <a:t>een</a:t>
            </a:r>
            <a:r>
              <a:rPr lang="en-US" sz="1400" dirty="0">
                <a:latin typeface="Corbel" charset="0"/>
                <a:ea typeface="Corbel" charset="0"/>
                <a:cs typeface="Corbel" charset="0"/>
              </a:rPr>
              <a:t> </a:t>
            </a:r>
            <a:r>
              <a:rPr lang="en-US" sz="1400" dirty="0" err="1">
                <a:latin typeface="Corbel" charset="0"/>
                <a:ea typeface="Corbel" charset="0"/>
                <a:cs typeface="Corbel" charset="0"/>
              </a:rPr>
              <a:t>voorbeeld</a:t>
            </a:r>
            <a:r>
              <a:rPr lang="en-US" sz="1400" dirty="0">
                <a:latin typeface="Corbel" charset="0"/>
                <a:ea typeface="Corbel" charset="0"/>
                <a:cs typeface="Corbel" charset="0"/>
              </a:rPr>
              <a:t> </a:t>
            </a:r>
            <a:r>
              <a:rPr lang="en-US" sz="1400" dirty="0" err="1">
                <a:latin typeface="Corbel" charset="0"/>
                <a:ea typeface="Corbel" charset="0"/>
                <a:cs typeface="Corbel" charset="0"/>
              </a:rPr>
              <a:t>geven</a:t>
            </a:r>
            <a:r>
              <a:rPr lang="en-US" sz="1400" dirty="0">
                <a:latin typeface="Corbel" charset="0"/>
                <a:ea typeface="Corbel" charset="0"/>
                <a:cs typeface="Corbel" charset="0"/>
              </a:rPr>
              <a:t>?</a:t>
            </a:r>
            <a:r>
              <a:rPr lang="nl-NL" sz="1400" dirty="0">
                <a:latin typeface="Corbel" charset="0"/>
                <a:ea typeface="Corbel" charset="0"/>
                <a:cs typeface="Corbel" charset="0"/>
              </a:rPr>
              <a:t>  </a:t>
            </a:r>
            <a:endParaRPr lang="nl-BE" sz="1400" dirty="0">
              <a:latin typeface="Corbel" charset="0"/>
              <a:ea typeface="Corbel" charset="0"/>
              <a:cs typeface="Corbel" charset="0"/>
            </a:endParaRPr>
          </a:p>
        </p:txBody>
      </p:sp>
    </p:spTree>
    <p:extLst>
      <p:ext uri="{BB962C8B-B14F-4D97-AF65-F5344CB8AC3E}">
        <p14:creationId xmlns:p14="http://schemas.microsoft.com/office/powerpoint/2010/main" val="10468625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1" grpId="0" animBg="1"/>
      <p:bldP spid="2" grpId="0" animBg="1"/>
      <p:bldP spid="16" grpId="0" animBg="1"/>
      <p:bldP spid="17" grpId="0" animBg="1"/>
      <p:bldP spid="22" grpId="0" animBg="1"/>
      <p:bldP spid="23" grpId="0" animBg="1"/>
      <p:bldP spid="14" grpId="0" animBg="1"/>
      <p:bldP spid="15"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5316433" y="2438401"/>
            <a:ext cx="2342493" cy="1369375"/>
          </a:xfrm>
          <a:prstGeom prst="wedgeRoundRectCallout">
            <a:avLst>
              <a:gd name="adj1" fmla="val -28955"/>
              <a:gd name="adj2" fmla="val 90809"/>
              <a:gd name="adj3" fmla="val 16667"/>
            </a:avLst>
          </a:prstGeom>
          <a:noFill/>
          <a:ln w="3175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nl-BE" sz="2000" dirty="0">
                <a:solidFill>
                  <a:srgbClr val="C00000"/>
                </a:solidFill>
                <a:latin typeface="Corbel" charset="0"/>
                <a:ea typeface="Corbel" charset="0"/>
                <a:cs typeface="Corbel" charset="0"/>
              </a:rPr>
              <a:t>16.</a:t>
            </a:r>
            <a:r>
              <a:rPr lang="nl-BE" sz="1400" dirty="0">
                <a:latin typeface="Corbel" charset="0"/>
                <a:ea typeface="Corbel" charset="0"/>
                <a:cs typeface="Corbel" charset="0"/>
              </a:rPr>
              <a:t> Neen, want die heeft die steen zien vallen. Dus het idee kwam niet uit het niets, het kwam uit de omgeving!</a:t>
            </a:r>
          </a:p>
        </p:txBody>
      </p:sp>
      <p:sp>
        <p:nvSpPr>
          <p:cNvPr id="2" name="Toelichting met afgeronde rechthoek 1"/>
          <p:cNvSpPr/>
          <p:nvPr/>
        </p:nvSpPr>
        <p:spPr>
          <a:xfrm>
            <a:off x="2641408" y="3129028"/>
            <a:ext cx="2248927" cy="1425891"/>
          </a:xfrm>
          <a:prstGeom prst="wedgeRoundRectCallout">
            <a:avLst>
              <a:gd name="adj1" fmla="val -47418"/>
              <a:gd name="adj2" fmla="val 76628"/>
              <a:gd name="adj3" fmla="val 16667"/>
            </a:avLst>
          </a:prstGeom>
          <a:noFill/>
          <a:ln w="31750">
            <a:solidFill>
              <a:srgbClr val="7030A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nl-BE" sz="2000" dirty="0">
                <a:solidFill>
                  <a:srgbClr val="7030A0"/>
                </a:solidFill>
                <a:latin typeface="Corbel" charset="0"/>
                <a:ea typeface="Corbel" charset="0"/>
                <a:cs typeface="Corbel" charset="0"/>
              </a:rPr>
              <a:t>17.</a:t>
            </a:r>
            <a:r>
              <a:rPr lang="nl-BE" sz="1400" dirty="0">
                <a:latin typeface="Corbel" charset="0"/>
                <a:ea typeface="Corbel" charset="0"/>
                <a:cs typeface="Corbel" charset="0"/>
              </a:rPr>
              <a:t> Het idee kwam niet uit het niets, maar het is wel een idee omdat het voor het eerst is bedacht.</a:t>
            </a:r>
          </a:p>
        </p:txBody>
      </p:sp>
      <p:sp>
        <p:nvSpPr>
          <p:cNvPr id="16" name="Toelichting met afgeronde rechthoek 15"/>
          <p:cNvSpPr/>
          <p:nvPr/>
        </p:nvSpPr>
        <p:spPr>
          <a:xfrm>
            <a:off x="7157404" y="3940094"/>
            <a:ext cx="2120311" cy="1630059"/>
          </a:xfrm>
          <a:prstGeom prst="wedgeRoundRectCallout">
            <a:avLst>
              <a:gd name="adj1" fmla="val 63423"/>
              <a:gd name="adj2" fmla="val -3088"/>
              <a:gd name="adj3" fmla="val 16667"/>
            </a:avLst>
          </a:prstGeom>
          <a:noFill/>
          <a:ln w="31750">
            <a:solidFill>
              <a:srgbClr val="E600C8"/>
            </a:solidFill>
          </a:ln>
        </p:spPr>
        <p:style>
          <a:lnRef idx="1">
            <a:schemeClr val="accent1"/>
          </a:lnRef>
          <a:fillRef idx="2">
            <a:schemeClr val="accent1"/>
          </a:fillRef>
          <a:effectRef idx="1">
            <a:schemeClr val="accent1"/>
          </a:effectRef>
          <a:fontRef idx="minor">
            <a:schemeClr val="dk1"/>
          </a:fontRef>
        </p:style>
        <p:txBody>
          <a:bodyPr rtlCol="0" anchor="ctr"/>
          <a:lstStyle/>
          <a:p>
            <a:r>
              <a:rPr lang="nl-BE" sz="2000" dirty="0">
                <a:solidFill>
                  <a:srgbClr val="E600C8"/>
                </a:solidFill>
                <a:latin typeface="Corbel" charset="0"/>
                <a:ea typeface="Corbel" charset="0"/>
                <a:cs typeface="Corbel" charset="0"/>
              </a:rPr>
              <a:t>13.</a:t>
            </a:r>
            <a:r>
              <a:rPr lang="nl-BE" sz="2000" dirty="0">
                <a:latin typeface="Corbel" charset="0"/>
                <a:ea typeface="Corbel" charset="0"/>
                <a:cs typeface="Corbel" charset="0"/>
              </a:rPr>
              <a:t> </a:t>
            </a:r>
            <a:r>
              <a:rPr lang="nl-BE" sz="1400" dirty="0">
                <a:latin typeface="Corbel" charset="0"/>
                <a:ea typeface="Corbel" charset="0"/>
                <a:cs typeface="Corbel" charset="0"/>
              </a:rPr>
              <a:t>Ik niet. Die liet een steen vallen en daar kwam een vonk vanaf, dus die dacht ‘idee’, we kunnen er vuur mee maken. </a:t>
            </a:r>
          </a:p>
        </p:txBody>
      </p:sp>
      <p:sp>
        <p:nvSpPr>
          <p:cNvPr id="17" name="Toelichting met afgeronde rechthoek 16"/>
          <p:cNvSpPr/>
          <p:nvPr/>
        </p:nvSpPr>
        <p:spPr>
          <a:xfrm>
            <a:off x="2658566" y="927180"/>
            <a:ext cx="2340696" cy="1276758"/>
          </a:xfrm>
          <a:prstGeom prst="wedgeRoundRectCallout">
            <a:avLst>
              <a:gd name="adj1" fmla="val -44956"/>
              <a:gd name="adj2" fmla="val -66076"/>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algn="ctr"/>
            <a:r>
              <a:rPr lang="nl-BE" sz="2000" dirty="0">
                <a:solidFill>
                  <a:srgbClr val="FFC000"/>
                </a:solidFill>
                <a:latin typeface="Corbel" charset="0"/>
                <a:ea typeface="Corbel" charset="0"/>
                <a:cs typeface="Corbel" charset="0"/>
              </a:rPr>
              <a:t>11.</a:t>
            </a:r>
            <a:r>
              <a:rPr lang="nl-BE" sz="1400" dirty="0">
                <a:solidFill>
                  <a:srgbClr val="FFC000"/>
                </a:solidFill>
                <a:latin typeface="Corbel" charset="0"/>
                <a:ea typeface="Corbel" charset="0"/>
                <a:cs typeface="Corbel" charset="0"/>
              </a:rPr>
              <a:t> </a:t>
            </a:r>
            <a:r>
              <a:rPr lang="nl-BE" sz="1400" dirty="0">
                <a:latin typeface="Corbel" charset="0"/>
                <a:ea typeface="Corbel" charset="0"/>
                <a:cs typeface="Corbel" charset="0"/>
              </a:rPr>
              <a:t>Bijvoorbeeld, de uitvinder van het vuur dacht aan het idee: ‘ik wil het warm hebben’. </a:t>
            </a:r>
          </a:p>
        </p:txBody>
      </p:sp>
      <p:sp>
        <p:nvSpPr>
          <p:cNvPr id="21" name="Toelichting met afgeronde rechthoek 20"/>
          <p:cNvSpPr/>
          <p:nvPr/>
        </p:nvSpPr>
        <p:spPr>
          <a:xfrm>
            <a:off x="5316433" y="423036"/>
            <a:ext cx="3119609" cy="544319"/>
          </a:xfrm>
          <a:prstGeom prst="wedgeRoundRectCallout">
            <a:avLst>
              <a:gd name="adj1" fmla="val 58788"/>
              <a:gd name="adj2" fmla="val 44889"/>
              <a:gd name="adj3" fmla="val 16667"/>
            </a:avLst>
          </a:prstGeom>
          <a:noFill/>
          <a:ln w="317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r>
              <a:rPr lang="nl-BE" sz="2000" dirty="0">
                <a:solidFill>
                  <a:schemeClr val="accent6">
                    <a:lumMod val="75000"/>
                  </a:schemeClr>
                </a:solidFill>
                <a:latin typeface="Corbel" charset="0"/>
                <a:ea typeface="Corbel" charset="0"/>
                <a:cs typeface="Corbel" charset="0"/>
              </a:rPr>
              <a:t>12. </a:t>
            </a:r>
            <a:r>
              <a:rPr lang="nl-BE" sz="1400" dirty="0">
                <a:latin typeface="Corbel" charset="0"/>
                <a:ea typeface="Corbel" charset="0"/>
                <a:cs typeface="Corbel" charset="0"/>
              </a:rPr>
              <a:t>Is iedereen het ermee eens?</a:t>
            </a:r>
          </a:p>
        </p:txBody>
      </p:sp>
      <p:pic>
        <p:nvPicPr>
          <p:cNvPr id="22" name="Afbeelding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4948" y="259254"/>
            <a:ext cx="536448" cy="2691384"/>
          </a:xfrm>
          <a:prstGeom prst="rect">
            <a:avLst/>
          </a:prstGeom>
        </p:spPr>
      </p:pic>
      <p:pic>
        <p:nvPicPr>
          <p:cNvPr id="24" name="Afbeelding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2704" y="4288470"/>
            <a:ext cx="816864" cy="2334768"/>
          </a:xfrm>
          <a:prstGeom prst="rect">
            <a:avLst/>
          </a:prstGeom>
        </p:spPr>
      </p:pic>
      <p:pic>
        <p:nvPicPr>
          <p:cNvPr id="25" name="Afbeelding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9220" y="4470400"/>
            <a:ext cx="1341120" cy="2075688"/>
          </a:xfrm>
          <a:prstGeom prst="rect">
            <a:avLst/>
          </a:prstGeom>
        </p:spPr>
      </p:pic>
      <p:pic>
        <p:nvPicPr>
          <p:cNvPr id="15" name="Afbeelding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26601" y="3872030"/>
            <a:ext cx="882927" cy="2703964"/>
          </a:xfrm>
          <a:prstGeom prst="rect">
            <a:avLst/>
          </a:prstGeom>
        </p:spPr>
      </p:pic>
      <p:pic>
        <p:nvPicPr>
          <p:cNvPr id="3" name="Afbeelding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87022" y="528871"/>
            <a:ext cx="1258824" cy="2468880"/>
          </a:xfrm>
          <a:prstGeom prst="rect">
            <a:avLst/>
          </a:prstGeom>
        </p:spPr>
      </p:pic>
      <p:sp>
        <p:nvSpPr>
          <p:cNvPr id="13" name="Toelichting met afgeronde rechthoek 12"/>
          <p:cNvSpPr/>
          <p:nvPr/>
        </p:nvSpPr>
        <p:spPr>
          <a:xfrm>
            <a:off x="5450244" y="1085661"/>
            <a:ext cx="3119609" cy="544319"/>
          </a:xfrm>
          <a:prstGeom prst="wedgeRoundRectCallout">
            <a:avLst>
              <a:gd name="adj1" fmla="val 58787"/>
              <a:gd name="adj2" fmla="val 36274"/>
              <a:gd name="adj3" fmla="val 16667"/>
            </a:avLst>
          </a:prstGeom>
          <a:noFill/>
          <a:ln w="317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r>
              <a:rPr lang="nl-BE" sz="2000" dirty="0">
                <a:solidFill>
                  <a:schemeClr val="accent6">
                    <a:lumMod val="75000"/>
                  </a:schemeClr>
                </a:solidFill>
                <a:latin typeface="Corbel" charset="0"/>
                <a:ea typeface="Corbel" charset="0"/>
                <a:cs typeface="Corbel" charset="0"/>
              </a:rPr>
              <a:t>14. </a:t>
            </a:r>
            <a:r>
              <a:rPr lang="nl-BE" sz="1400" dirty="0">
                <a:latin typeface="Corbel" charset="0"/>
                <a:ea typeface="Corbel" charset="0"/>
                <a:cs typeface="Corbel" charset="0"/>
              </a:rPr>
              <a:t>Kwam het idee uit het niets?</a:t>
            </a:r>
          </a:p>
        </p:txBody>
      </p:sp>
      <p:sp>
        <p:nvSpPr>
          <p:cNvPr id="18" name="Toelichting met afgeronde rechthoek 17"/>
          <p:cNvSpPr/>
          <p:nvPr/>
        </p:nvSpPr>
        <p:spPr>
          <a:xfrm>
            <a:off x="6906799" y="5702471"/>
            <a:ext cx="2368859" cy="698329"/>
          </a:xfrm>
          <a:prstGeom prst="wedgeRoundRectCallout">
            <a:avLst>
              <a:gd name="adj1" fmla="val 57341"/>
              <a:gd name="adj2" fmla="val -44566"/>
              <a:gd name="adj3" fmla="val 16667"/>
            </a:avLst>
          </a:prstGeom>
          <a:noFill/>
          <a:ln w="31750">
            <a:solidFill>
              <a:srgbClr val="E600C8"/>
            </a:solidFill>
          </a:ln>
        </p:spPr>
        <p:style>
          <a:lnRef idx="1">
            <a:schemeClr val="accent1"/>
          </a:lnRef>
          <a:fillRef idx="2">
            <a:schemeClr val="accent1"/>
          </a:fillRef>
          <a:effectRef idx="1">
            <a:schemeClr val="accent1"/>
          </a:effectRef>
          <a:fontRef idx="minor">
            <a:schemeClr val="dk1"/>
          </a:fontRef>
        </p:style>
        <p:txBody>
          <a:bodyPr rtlCol="0" anchor="ctr"/>
          <a:lstStyle/>
          <a:p>
            <a:r>
              <a:rPr lang="nl-BE" sz="2000" dirty="0">
                <a:solidFill>
                  <a:srgbClr val="E600C8"/>
                </a:solidFill>
                <a:latin typeface="Corbel" charset="0"/>
                <a:ea typeface="Corbel" charset="0"/>
                <a:cs typeface="Corbel" charset="0"/>
              </a:rPr>
              <a:t>15.</a:t>
            </a:r>
            <a:r>
              <a:rPr lang="nl-BE" sz="2000" dirty="0">
                <a:latin typeface="Corbel" charset="0"/>
                <a:ea typeface="Corbel" charset="0"/>
                <a:cs typeface="Corbel" charset="0"/>
              </a:rPr>
              <a:t> </a:t>
            </a:r>
            <a:r>
              <a:rPr lang="nl-BE" sz="1400" dirty="0">
                <a:latin typeface="Corbel" charset="0"/>
                <a:ea typeface="Corbel" charset="0"/>
                <a:cs typeface="Corbel" charset="0"/>
              </a:rPr>
              <a:t>Ja, want het idee van vuur was er vroeger niet.  </a:t>
            </a:r>
          </a:p>
        </p:txBody>
      </p:sp>
      <p:sp>
        <p:nvSpPr>
          <p:cNvPr id="19" name="Toelichting met afgeronde rechthoek 18"/>
          <p:cNvSpPr/>
          <p:nvPr/>
        </p:nvSpPr>
        <p:spPr>
          <a:xfrm>
            <a:off x="5606561" y="1763312"/>
            <a:ext cx="3119609" cy="440627"/>
          </a:xfrm>
          <a:prstGeom prst="wedgeRoundRectCallout">
            <a:avLst>
              <a:gd name="adj1" fmla="val 57284"/>
              <a:gd name="adj2" fmla="val -16937"/>
              <a:gd name="adj3" fmla="val 16667"/>
            </a:avLst>
          </a:prstGeom>
          <a:noFill/>
          <a:ln w="317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r>
              <a:rPr lang="nl-BE" sz="2000" dirty="0">
                <a:solidFill>
                  <a:schemeClr val="accent6">
                    <a:lumMod val="75000"/>
                  </a:schemeClr>
                </a:solidFill>
                <a:latin typeface="Corbel" charset="0"/>
                <a:ea typeface="Corbel" charset="0"/>
                <a:cs typeface="Corbel" charset="0"/>
              </a:rPr>
              <a:t>18. </a:t>
            </a:r>
            <a:r>
              <a:rPr lang="nl-BE" sz="1400" dirty="0">
                <a:latin typeface="Corbel" charset="0"/>
                <a:ea typeface="Corbel" charset="0"/>
                <a:cs typeface="Corbel" charset="0"/>
              </a:rPr>
              <a:t>Ben je hier zeker van?</a:t>
            </a:r>
          </a:p>
        </p:txBody>
      </p:sp>
    </p:spTree>
    <p:extLst>
      <p:ext uri="{BB962C8B-B14F-4D97-AF65-F5344CB8AC3E}">
        <p14:creationId xmlns:p14="http://schemas.microsoft.com/office/powerpoint/2010/main" val="2856100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16" grpId="0" animBg="1"/>
      <p:bldP spid="17" grpId="0" animBg="1"/>
      <p:bldP spid="21" grpId="0" animBg="1"/>
      <p:bldP spid="13" grpId="0" animBg="1"/>
      <p:bldP spid="18" grpId="0" animBg="1"/>
      <p:bldP spid="19" grpId="0" animBg="1"/>
    </p:bld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302</Words>
  <Application>Microsoft Macintosh PowerPoint</Application>
  <PresentationFormat>Breedbeeld</PresentationFormat>
  <Paragraphs>18</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Calibri</vt:lpstr>
      <vt:lpstr>Calibri Light</vt:lpstr>
      <vt:lpstr>Corbel</vt:lpstr>
      <vt:lpstr>Arial</vt:lpstr>
      <vt:lpstr>Office-thema</vt:lpstr>
      <vt:lpstr>PowerPoint-presentatie</vt:lpstr>
      <vt:lpstr>PowerPoint-presentatie</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Microsoft Office-gebruiker</dc:creator>
  <cp:lastModifiedBy>Microsoft Office-gebruiker</cp:lastModifiedBy>
  <cp:revision>1</cp:revision>
  <dcterms:created xsi:type="dcterms:W3CDTF">2016-09-28T08:07:30Z</dcterms:created>
  <dcterms:modified xsi:type="dcterms:W3CDTF">2016-09-28T08:07:52Z</dcterms:modified>
</cp:coreProperties>
</file>