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13"/>
  </p:normalViewPr>
  <p:slideViewPr>
    <p:cSldViewPr snapToGrid="0" snapToObjects="1">
      <p:cViewPr varScale="1">
        <p:scale>
          <a:sx n="121" d="100"/>
          <a:sy n="121" d="100"/>
        </p:scale>
        <p:origin x="20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B263-56CA-3C49-B28D-D0E7FBB3CE7D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96031-A80C-3546-BD41-2DC025588B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3127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B263-56CA-3C49-B28D-D0E7FBB3CE7D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96031-A80C-3546-BD41-2DC025588B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354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B263-56CA-3C49-B28D-D0E7FBB3CE7D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96031-A80C-3546-BD41-2DC025588B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5916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B263-56CA-3C49-B28D-D0E7FBB3CE7D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96031-A80C-3546-BD41-2DC025588B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598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B263-56CA-3C49-B28D-D0E7FBB3CE7D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96031-A80C-3546-BD41-2DC025588B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9094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B263-56CA-3C49-B28D-D0E7FBB3CE7D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96031-A80C-3546-BD41-2DC025588B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5168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B263-56CA-3C49-B28D-D0E7FBB3CE7D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96031-A80C-3546-BD41-2DC025588B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493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B263-56CA-3C49-B28D-D0E7FBB3CE7D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96031-A80C-3546-BD41-2DC025588B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096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B263-56CA-3C49-B28D-D0E7FBB3CE7D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96031-A80C-3546-BD41-2DC025588B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965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B263-56CA-3C49-B28D-D0E7FBB3CE7D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96031-A80C-3546-BD41-2DC025588B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2637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B263-56CA-3C49-B28D-D0E7FBB3CE7D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96031-A80C-3546-BD41-2DC025588B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2270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5B263-56CA-3C49-B28D-D0E7FBB3CE7D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96031-A80C-3546-BD41-2DC025588B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1611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2922417" y="3518834"/>
            <a:ext cx="3064330" cy="761312"/>
          </a:xfrm>
          <a:prstGeom prst="wedgeRoundRectCallout">
            <a:avLst>
              <a:gd name="adj1" fmla="val -44387"/>
              <a:gd name="adj2" fmla="val 77634"/>
              <a:gd name="adj3" fmla="val 16667"/>
            </a:avLst>
          </a:prstGeom>
          <a:noFill/>
          <a:ln w="3175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BE" sz="2000" dirty="0">
                <a:solidFill>
                  <a:srgbClr val="7030A0"/>
                </a:solidFill>
                <a:latin typeface="Corbel" charset="0"/>
                <a:ea typeface="Corbel" charset="0"/>
                <a:cs typeface="Corbel" charset="0"/>
              </a:rPr>
              <a:t>2.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 We kunnen het ook ruiken, of horen of voelen.</a:t>
            </a:r>
          </a:p>
        </p:txBody>
      </p:sp>
      <p:sp>
        <p:nvSpPr>
          <p:cNvPr id="20" name="Rounded Rectangular Callout 4"/>
          <p:cNvSpPr/>
          <p:nvPr/>
        </p:nvSpPr>
        <p:spPr>
          <a:xfrm>
            <a:off x="3409682" y="4743062"/>
            <a:ext cx="2839440" cy="1049606"/>
          </a:xfrm>
          <a:prstGeom prst="wedgeRoundRectCallout">
            <a:avLst>
              <a:gd name="adj1" fmla="val -64940"/>
              <a:gd name="adj2" fmla="val -29032"/>
              <a:gd name="adj3" fmla="val 16667"/>
            </a:avLst>
          </a:prstGeom>
          <a:noFill/>
          <a:ln w="3175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000" dirty="0">
                <a:solidFill>
                  <a:srgbClr val="7030A0"/>
                </a:solidFill>
                <a:latin typeface="Corbel" charset="0"/>
                <a:ea typeface="Corbel" charset="0"/>
                <a:cs typeface="Corbel" charset="0"/>
              </a:rPr>
              <a:t>7.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Maar als we het onder een microscoop leggen, dan kunnen we het weer zien!</a:t>
            </a:r>
          </a:p>
        </p:txBody>
      </p:sp>
      <p:sp>
        <p:nvSpPr>
          <p:cNvPr id="2" name="Toelichting met afgeronde rechthoek 1"/>
          <p:cNvSpPr/>
          <p:nvPr/>
        </p:nvSpPr>
        <p:spPr>
          <a:xfrm>
            <a:off x="3884518" y="1429996"/>
            <a:ext cx="2721244" cy="1042032"/>
          </a:xfrm>
          <a:prstGeom prst="wedgeRoundRectCallout">
            <a:avLst>
              <a:gd name="adj1" fmla="val -63626"/>
              <a:gd name="adj2" fmla="val -34637"/>
              <a:gd name="adj3" fmla="val 16667"/>
            </a:avLst>
          </a:prstGeom>
          <a:noFill/>
          <a:ln w="31750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rgbClr val="C00000"/>
                </a:solidFill>
                <a:latin typeface="Corbel" charset="0"/>
                <a:ea typeface="Corbel" charset="0"/>
                <a:cs typeface="Corbel" charset="0"/>
              </a:rPr>
              <a:t>5.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Dus we kunnen nooit zeker zijn van een onderzoek over voorwerpen die we niet zien?</a:t>
            </a:r>
          </a:p>
        </p:txBody>
      </p:sp>
      <p:sp>
        <p:nvSpPr>
          <p:cNvPr id="29" name="Toelichting met afgeronde rechthoek 28"/>
          <p:cNvSpPr/>
          <p:nvPr/>
        </p:nvSpPr>
        <p:spPr>
          <a:xfrm>
            <a:off x="7509539" y="2356439"/>
            <a:ext cx="2141807" cy="1275761"/>
          </a:xfrm>
          <a:prstGeom prst="wedgeRoundRectCallout">
            <a:avLst>
              <a:gd name="adj1" fmla="val -36730"/>
              <a:gd name="adj2" fmla="val 82583"/>
              <a:gd name="adj3" fmla="val 16667"/>
            </a:avLst>
          </a:prstGeom>
          <a:noFill/>
          <a:ln w="317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chemeClr val="accent1"/>
                </a:solidFill>
                <a:latin typeface="Corbel" charset="0"/>
                <a:ea typeface="Corbel" charset="0"/>
                <a:cs typeface="Corbel" charset="0"/>
              </a:rPr>
              <a:t>4.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We kunnen wel onderzoek doen, maar we kunnen nooit 100% zeker zijn.</a:t>
            </a:r>
          </a:p>
        </p:txBody>
      </p:sp>
      <p:sp>
        <p:nvSpPr>
          <p:cNvPr id="30" name="Toelichting met afgeronde rechthoek 29"/>
          <p:cNvSpPr/>
          <p:nvPr/>
        </p:nvSpPr>
        <p:spPr>
          <a:xfrm>
            <a:off x="8476592" y="4043374"/>
            <a:ext cx="1715744" cy="1791952"/>
          </a:xfrm>
          <a:prstGeom prst="wedgeRoundRectCallout">
            <a:avLst>
              <a:gd name="adj1" fmla="val -81026"/>
              <a:gd name="adj2" fmla="val -23745"/>
              <a:gd name="adj3" fmla="val 16667"/>
            </a:avLst>
          </a:prstGeom>
          <a:noFill/>
          <a:ln w="317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chemeClr val="accent1"/>
                </a:solidFill>
                <a:latin typeface="Corbel" charset="0"/>
                <a:ea typeface="Corbel" charset="0"/>
                <a:cs typeface="Corbel" charset="0"/>
              </a:rPr>
              <a:t>6.</a:t>
            </a:r>
            <a:r>
              <a:rPr lang="nl-NL" sz="20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We kunnen sommige dingen onderzoeken door ze onder een microscoop te leggen.</a:t>
            </a:r>
          </a:p>
        </p:txBody>
      </p:sp>
      <p:sp>
        <p:nvSpPr>
          <p:cNvPr id="14" name="Toelichting met afgeronde rechthoek 13"/>
          <p:cNvSpPr/>
          <p:nvPr/>
        </p:nvSpPr>
        <p:spPr>
          <a:xfrm>
            <a:off x="7227673" y="484888"/>
            <a:ext cx="2141807" cy="1293112"/>
          </a:xfrm>
          <a:prstGeom prst="wedgeRoundRectCallout">
            <a:avLst>
              <a:gd name="adj1" fmla="val 64666"/>
              <a:gd name="adj2" fmla="val -15764"/>
              <a:gd name="adj3" fmla="val 16667"/>
            </a:avLst>
          </a:prstGeom>
          <a:noFill/>
          <a:ln w="317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rgbClr val="FFC000"/>
                </a:solidFill>
                <a:latin typeface="Corbel" charset="0"/>
                <a:ea typeface="Corbel" charset="0"/>
                <a:cs typeface="Corbel" charset="0"/>
              </a:rPr>
              <a:t>3. 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Ik </a:t>
            </a:r>
            <a:r>
              <a:rPr lang="nl-BE" sz="1400">
                <a:latin typeface="Corbel" charset="0"/>
                <a:ea typeface="Corbel" charset="0"/>
                <a:cs typeface="Corbel" charset="0"/>
              </a:rPr>
              <a:t>denk het niet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, zonder het voorwerp te zien, kunnen we geen onderzoek doen.</a:t>
            </a:r>
          </a:p>
        </p:txBody>
      </p:sp>
      <p:sp>
        <p:nvSpPr>
          <p:cNvPr id="15" name="Toelichting met afgeronde rechthoek 14"/>
          <p:cNvSpPr/>
          <p:nvPr/>
        </p:nvSpPr>
        <p:spPr>
          <a:xfrm>
            <a:off x="4114801" y="360443"/>
            <a:ext cx="2869223" cy="836872"/>
          </a:xfrm>
          <a:prstGeom prst="wedgeRoundRectCallout">
            <a:avLst>
              <a:gd name="adj1" fmla="val -72250"/>
              <a:gd name="adj2" fmla="val 37996"/>
              <a:gd name="adj3" fmla="val 16667"/>
            </a:avLst>
          </a:prstGeom>
          <a:noFill/>
          <a:ln w="31750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b="1" dirty="0">
                <a:solidFill>
                  <a:srgbClr val="C00000"/>
                </a:solidFill>
                <a:latin typeface="Corbel" charset="0"/>
                <a:ea typeface="Corbel" charset="0"/>
                <a:cs typeface="Corbel" charset="0"/>
              </a:rPr>
              <a:t>1.</a:t>
            </a:r>
            <a:r>
              <a:rPr lang="nl-NL" sz="2000" b="1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BE" sz="1400" b="1" dirty="0">
                <a:latin typeface="Corbel" charset="0"/>
                <a:ea typeface="Corbel" charset="0"/>
                <a:cs typeface="Corbel" charset="0"/>
              </a:rPr>
              <a:t>Kunnen we iets onderzoeken als we het niet kunnen zien?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8186" y="239779"/>
            <a:ext cx="536448" cy="269138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564" y="4043375"/>
            <a:ext cx="895697" cy="256008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8900" y="3518834"/>
            <a:ext cx="795510" cy="308463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367" y="740156"/>
            <a:ext cx="1342644" cy="207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174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0" grpId="0" animBg="1"/>
      <p:bldP spid="2" grpId="0" animBg="1"/>
      <p:bldP spid="29" grpId="0" animBg="1"/>
      <p:bldP spid="30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2809832" y="3678911"/>
            <a:ext cx="3260124" cy="1252652"/>
          </a:xfrm>
          <a:prstGeom prst="wedgeRoundRectCallout">
            <a:avLst>
              <a:gd name="adj1" fmla="val -45825"/>
              <a:gd name="adj2" fmla="val 67340"/>
              <a:gd name="adj3" fmla="val 16667"/>
            </a:avLst>
          </a:prstGeom>
          <a:noFill/>
          <a:ln w="3175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BE" sz="2000" dirty="0">
                <a:solidFill>
                  <a:srgbClr val="7030A0"/>
                </a:solidFill>
                <a:latin typeface="Corbel" charset="0"/>
                <a:ea typeface="Corbel" charset="0"/>
                <a:cs typeface="Corbel" charset="0"/>
              </a:rPr>
              <a:t>12.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 Ook hier kunnen we enkel onderzoeken wat we kunnen zien. Via satellieten trekken ze foto’s en die onderzoeken we dan.</a:t>
            </a:r>
          </a:p>
        </p:txBody>
      </p:sp>
      <p:sp>
        <p:nvSpPr>
          <p:cNvPr id="20" name="Rounded Rectangular Callout 4"/>
          <p:cNvSpPr/>
          <p:nvPr/>
        </p:nvSpPr>
        <p:spPr>
          <a:xfrm>
            <a:off x="3592923" y="5322277"/>
            <a:ext cx="2839440" cy="1014700"/>
          </a:xfrm>
          <a:prstGeom prst="wedgeRoundRectCallout">
            <a:avLst>
              <a:gd name="adj1" fmla="val -64940"/>
              <a:gd name="adj2" fmla="val -29032"/>
              <a:gd name="adj3" fmla="val 16667"/>
            </a:avLst>
          </a:prstGeom>
          <a:noFill/>
          <a:ln w="3175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000" dirty="0">
                <a:solidFill>
                  <a:srgbClr val="7030A0"/>
                </a:solidFill>
                <a:latin typeface="Corbel" charset="0"/>
                <a:ea typeface="Corbel" charset="0"/>
                <a:cs typeface="Corbel" charset="0"/>
              </a:rPr>
              <a:t>14.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Lucht kunnen we onderzoeken door middel van andere technologieën. </a:t>
            </a:r>
          </a:p>
        </p:txBody>
      </p:sp>
      <p:sp>
        <p:nvSpPr>
          <p:cNvPr id="2" name="Toelichting met afgeronde rechthoek 1"/>
          <p:cNvSpPr/>
          <p:nvPr/>
        </p:nvSpPr>
        <p:spPr>
          <a:xfrm>
            <a:off x="7264489" y="1698300"/>
            <a:ext cx="2141807" cy="1380705"/>
          </a:xfrm>
          <a:prstGeom prst="wedgeRoundRectCallout">
            <a:avLst>
              <a:gd name="adj1" fmla="val 60515"/>
              <a:gd name="adj2" fmla="val -57521"/>
              <a:gd name="adj3" fmla="val 16667"/>
            </a:avLst>
          </a:prstGeom>
          <a:noFill/>
          <a:ln w="317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000" dirty="0">
                <a:solidFill>
                  <a:srgbClr val="FFC000"/>
                </a:solidFill>
                <a:latin typeface="Corbel" charset="0"/>
                <a:ea typeface="Corbel" charset="0"/>
                <a:cs typeface="Corbel" charset="0"/>
              </a:rPr>
              <a:t>13.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Maar hoe zit het met de lucht? Lucht kunnen we ook onderzoeken en toch zien we ze niet.</a:t>
            </a:r>
          </a:p>
        </p:txBody>
      </p:sp>
      <p:sp>
        <p:nvSpPr>
          <p:cNvPr id="29" name="Toelichting met afgeronde rechthoek 28"/>
          <p:cNvSpPr/>
          <p:nvPr/>
        </p:nvSpPr>
        <p:spPr>
          <a:xfrm>
            <a:off x="8149756" y="3779311"/>
            <a:ext cx="1956654" cy="2273603"/>
          </a:xfrm>
          <a:prstGeom prst="wedgeRoundRectCallout">
            <a:avLst>
              <a:gd name="adj1" fmla="val -71133"/>
              <a:gd name="adj2" fmla="val -13694"/>
              <a:gd name="adj3" fmla="val 16667"/>
            </a:avLst>
          </a:prstGeom>
          <a:noFill/>
          <a:ln w="317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chemeClr val="accent1"/>
                </a:solidFill>
                <a:latin typeface="Corbel" charset="0"/>
                <a:ea typeface="Corbel" charset="0"/>
                <a:cs typeface="Corbel" charset="0"/>
              </a:rPr>
              <a:t>9.</a:t>
            </a:r>
            <a:r>
              <a:rPr lang="nl-NL" sz="20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Ja, en door nieuwe technologieën kunnen we steeds kleinere dingen onderzoeken die we niet kunnen zien met onze blote ogen.</a:t>
            </a:r>
          </a:p>
        </p:txBody>
      </p:sp>
      <p:sp>
        <p:nvSpPr>
          <p:cNvPr id="13" name="Toelichting met afgeronde rechthoek 12"/>
          <p:cNvSpPr/>
          <p:nvPr/>
        </p:nvSpPr>
        <p:spPr>
          <a:xfrm>
            <a:off x="4114801" y="142535"/>
            <a:ext cx="2473569" cy="1054100"/>
          </a:xfrm>
          <a:prstGeom prst="wedgeRoundRectCallout">
            <a:avLst>
              <a:gd name="adj1" fmla="val -72250"/>
              <a:gd name="adj2" fmla="val 37996"/>
              <a:gd name="adj3" fmla="val 16667"/>
            </a:avLst>
          </a:prstGeom>
          <a:noFill/>
          <a:ln w="31750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rgbClr val="C00000"/>
                </a:solidFill>
                <a:latin typeface="Corbel" charset="0"/>
                <a:ea typeface="Corbel" charset="0"/>
                <a:cs typeface="Corbel" charset="0"/>
              </a:rPr>
              <a:t>8.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Moeten we alles zichtbaar maken om het te kunnen onderzoeken?</a:t>
            </a:r>
          </a:p>
        </p:txBody>
      </p:sp>
      <p:pic>
        <p:nvPicPr>
          <p:cNvPr id="16" name="Afbeelding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8186" y="239779"/>
            <a:ext cx="536448" cy="2691384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564" y="4043375"/>
            <a:ext cx="895697" cy="2560089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8900" y="3518834"/>
            <a:ext cx="795510" cy="308463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367" y="740156"/>
            <a:ext cx="1342644" cy="2075688"/>
          </a:xfrm>
          <a:prstGeom prst="rect">
            <a:avLst/>
          </a:prstGeom>
        </p:spPr>
      </p:pic>
      <p:sp>
        <p:nvSpPr>
          <p:cNvPr id="12" name="Toelichting met afgeronde rechthoek 11"/>
          <p:cNvSpPr/>
          <p:nvPr/>
        </p:nvSpPr>
        <p:spPr>
          <a:xfrm>
            <a:off x="4012395" y="1282223"/>
            <a:ext cx="2791498" cy="1008348"/>
          </a:xfrm>
          <a:prstGeom prst="wedgeRoundRectCallout">
            <a:avLst>
              <a:gd name="adj1" fmla="val -72250"/>
              <a:gd name="adj2" fmla="val 37996"/>
              <a:gd name="adj3" fmla="val 16667"/>
            </a:avLst>
          </a:prstGeom>
          <a:noFill/>
          <a:ln w="31750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rgbClr val="C00000"/>
                </a:solidFill>
                <a:latin typeface="Corbel" charset="0"/>
                <a:ea typeface="Corbel" charset="0"/>
                <a:cs typeface="Corbel" charset="0"/>
              </a:rPr>
              <a:t>10.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Geldt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dat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voor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alles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wat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wetenschappers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onderzoeken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?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Wat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denken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de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anderen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?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</a:t>
            </a:r>
            <a:endParaRPr lang="nl-BE" sz="1400" dirty="0"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15" name="Toelichting met afgeronde rechthoek 14"/>
          <p:cNvSpPr/>
          <p:nvPr/>
        </p:nvSpPr>
        <p:spPr>
          <a:xfrm>
            <a:off x="7264489" y="298809"/>
            <a:ext cx="2141807" cy="1241696"/>
          </a:xfrm>
          <a:prstGeom prst="wedgeRoundRectCallout">
            <a:avLst>
              <a:gd name="adj1" fmla="val 63799"/>
              <a:gd name="adj2" fmla="val -615"/>
              <a:gd name="adj3" fmla="val 16667"/>
            </a:avLst>
          </a:prstGeom>
          <a:noFill/>
          <a:ln w="317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000" dirty="0">
                <a:solidFill>
                  <a:srgbClr val="FFC000"/>
                </a:solidFill>
                <a:latin typeface="Corbel" charset="0"/>
                <a:ea typeface="Corbel" charset="0"/>
                <a:cs typeface="Corbel" charset="0"/>
              </a:rPr>
              <a:t>11.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Ah nee,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sterren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en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planeten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kunnen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we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niet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echt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zien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en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toch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onderzoeken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</a:t>
            </a:r>
            <a:endParaRPr lang="nl-BE" sz="1400" dirty="0"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21" name="Toelichting met afgeronde rechthoek 20"/>
          <p:cNvSpPr/>
          <p:nvPr/>
        </p:nvSpPr>
        <p:spPr>
          <a:xfrm>
            <a:off x="4114801" y="2385435"/>
            <a:ext cx="2717797" cy="545728"/>
          </a:xfrm>
          <a:prstGeom prst="wedgeRoundRectCallout">
            <a:avLst>
              <a:gd name="adj1" fmla="val -67330"/>
              <a:gd name="adj2" fmla="val 2507"/>
              <a:gd name="adj3" fmla="val 16667"/>
            </a:avLst>
          </a:prstGeom>
          <a:noFill/>
          <a:ln w="31750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rgbClr val="C00000"/>
                </a:solidFill>
                <a:latin typeface="Corbel" charset="0"/>
                <a:ea typeface="Corbel" charset="0"/>
                <a:cs typeface="Corbel" charset="0"/>
              </a:rPr>
              <a:t>15.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Kan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je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een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voorbeeld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sz="1400" dirty="0" err="1">
                <a:latin typeface="Corbel" charset="0"/>
                <a:ea typeface="Corbel" charset="0"/>
                <a:cs typeface="Corbel" charset="0"/>
              </a:rPr>
              <a:t>geven</a:t>
            </a:r>
            <a:r>
              <a:rPr lang="en-US" sz="1400" dirty="0">
                <a:latin typeface="Corbel" charset="0"/>
                <a:ea typeface="Corbel" charset="0"/>
                <a:cs typeface="Corbel" charset="0"/>
              </a:rPr>
              <a:t>?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</a:t>
            </a:r>
            <a:endParaRPr lang="nl-BE" sz="1400" dirty="0">
              <a:latin typeface="Corbel" charset="0"/>
              <a:ea typeface="Corbel" charset="0"/>
              <a:cs typeface="Corb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32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0" grpId="0" animBg="1"/>
      <p:bldP spid="2" grpId="0" animBg="1"/>
      <p:bldP spid="29" grpId="0" animBg="1"/>
      <p:bldP spid="13" grpId="0" animBg="1"/>
      <p:bldP spid="12" grpId="0" animBg="1"/>
      <p:bldP spid="15" grpId="0" animBg="1"/>
      <p:bldP spid="21" grpId="0" animBg="1"/>
    </p:bld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Microsoft Macintosh PowerPoint</Application>
  <PresentationFormat>Breedbeeld</PresentationFormat>
  <Paragraphs>15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Calibri</vt:lpstr>
      <vt:lpstr>Calibri Light</vt:lpstr>
      <vt:lpstr>Corbel</vt:lpstr>
      <vt:lpstr>Arial</vt:lpstr>
      <vt:lpstr>Office-thema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Microsoft Office-gebruiker</dc:creator>
  <cp:lastModifiedBy>Microsoft Office-gebruiker</cp:lastModifiedBy>
  <cp:revision>1</cp:revision>
  <dcterms:created xsi:type="dcterms:W3CDTF">2016-09-28T08:08:33Z</dcterms:created>
  <dcterms:modified xsi:type="dcterms:W3CDTF">2016-09-28T08:08:51Z</dcterms:modified>
</cp:coreProperties>
</file>