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13"/>
  </p:normalViewPr>
  <p:slideViewPr>
    <p:cSldViewPr snapToGrid="0" snapToObjects="1">
      <p:cViewPr varScale="1">
        <p:scale>
          <a:sx n="121" d="100"/>
          <a:sy n="121" d="100"/>
        </p:scale>
        <p:origin x="20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F514-E36B-5C40-A855-580AFE9CA951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E68A-6840-6548-B688-5ACFB67642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137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F514-E36B-5C40-A855-580AFE9CA951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E68A-6840-6548-B688-5ACFB67642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256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F514-E36B-5C40-A855-580AFE9CA951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E68A-6840-6548-B688-5ACFB67642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29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F514-E36B-5C40-A855-580AFE9CA951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E68A-6840-6548-B688-5ACFB67642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2266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F514-E36B-5C40-A855-580AFE9CA951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E68A-6840-6548-B688-5ACFB67642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452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F514-E36B-5C40-A855-580AFE9CA951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E68A-6840-6548-B688-5ACFB67642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23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F514-E36B-5C40-A855-580AFE9CA951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E68A-6840-6548-B688-5ACFB67642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6649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F514-E36B-5C40-A855-580AFE9CA951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E68A-6840-6548-B688-5ACFB67642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7553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F514-E36B-5C40-A855-580AFE9CA951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E68A-6840-6548-B688-5ACFB67642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2718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F514-E36B-5C40-A855-580AFE9CA951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E68A-6840-6548-B688-5ACFB67642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31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F514-E36B-5C40-A855-580AFE9CA951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E68A-6840-6548-B688-5ACFB67642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329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BF514-E36B-5C40-A855-580AFE9CA951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8E68A-6840-6548-B688-5ACFB67642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99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3646431" y="2936065"/>
            <a:ext cx="2963410" cy="1514989"/>
          </a:xfrm>
          <a:prstGeom prst="wedgeRoundRectCallout">
            <a:avLst>
              <a:gd name="adj1" fmla="val -68760"/>
              <a:gd name="adj2" fmla="val 40067"/>
              <a:gd name="adj3" fmla="val 16667"/>
            </a:avLst>
          </a:prstGeom>
          <a:noFill/>
          <a:ln w="317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1"/>
                </a:solidFill>
                <a:latin typeface="Corbel" charset="0"/>
                <a:ea typeface="Corbel" charset="0"/>
                <a:cs typeface="Corbel" charset="0"/>
              </a:rPr>
              <a:t>2.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Je hebt anderen nodig want dan denkt er misschien iemand ‘de wereld is plat’ en de ander ‘de wereld is rond’ en dan gaan ze dat onderzoeken.</a:t>
            </a:r>
          </a:p>
        </p:txBody>
      </p:sp>
      <p:sp>
        <p:nvSpPr>
          <p:cNvPr id="22" name="Rounded Rectangular Callout 4"/>
          <p:cNvSpPr/>
          <p:nvPr/>
        </p:nvSpPr>
        <p:spPr>
          <a:xfrm>
            <a:off x="3337118" y="4596733"/>
            <a:ext cx="2584750" cy="1784329"/>
          </a:xfrm>
          <a:prstGeom prst="wedgeRoundRectCallout">
            <a:avLst>
              <a:gd name="adj1" fmla="val -62842"/>
              <a:gd name="adj2" fmla="val -43541"/>
              <a:gd name="adj3" fmla="val 16667"/>
            </a:avLst>
          </a:prstGeom>
          <a:noFill/>
          <a:ln w="317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1"/>
                </a:solidFill>
                <a:latin typeface="Corbel" charset="0"/>
                <a:ea typeface="Corbel" charset="0"/>
                <a:cs typeface="Corbel" charset="0"/>
              </a:rPr>
              <a:t>6.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Het hangt ook af van wie er samenwerkt. </a:t>
            </a:r>
          </a:p>
          <a:p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Als wij als leerlingen een wetenschapper gaan helpen, dan kan die beter alleen werken!</a:t>
            </a:r>
          </a:p>
        </p:txBody>
      </p:sp>
      <p:sp>
        <p:nvSpPr>
          <p:cNvPr id="2" name="Toelichting met afgeronde rechthoek 1"/>
          <p:cNvSpPr/>
          <p:nvPr/>
        </p:nvSpPr>
        <p:spPr>
          <a:xfrm>
            <a:off x="8039713" y="3750922"/>
            <a:ext cx="2406744" cy="1400262"/>
          </a:xfrm>
          <a:prstGeom prst="wedgeRoundRectCallout">
            <a:avLst>
              <a:gd name="adj1" fmla="val -57719"/>
              <a:gd name="adj2" fmla="val 33496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4.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Nee, want soms kunnen ze ruzie hebben omdat iemand zijn mening wil doordrijven omdat hij vindt dat die correct is. </a:t>
            </a:r>
          </a:p>
        </p:txBody>
      </p:sp>
      <p:sp>
        <p:nvSpPr>
          <p:cNvPr id="28" name="Toelichting met afgeronde rechthoek 27"/>
          <p:cNvSpPr/>
          <p:nvPr/>
        </p:nvSpPr>
        <p:spPr>
          <a:xfrm>
            <a:off x="7991839" y="5343217"/>
            <a:ext cx="2520431" cy="977900"/>
          </a:xfrm>
          <a:prstGeom prst="wedgeRoundRectCallout">
            <a:avLst>
              <a:gd name="adj1" fmla="val -63314"/>
              <a:gd name="adj2" fmla="val -35337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7. 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Maar die wetenschapper zou ons misschien ook taakjes kunnen geven!</a:t>
            </a:r>
          </a:p>
        </p:txBody>
      </p:sp>
      <p:sp>
        <p:nvSpPr>
          <p:cNvPr id="6" name="Toelichting met afgeronde rechthoek 5"/>
          <p:cNvSpPr/>
          <p:nvPr/>
        </p:nvSpPr>
        <p:spPr>
          <a:xfrm>
            <a:off x="7478350" y="495412"/>
            <a:ext cx="1665206" cy="2222954"/>
          </a:xfrm>
          <a:prstGeom prst="wedgeRoundRectCallout">
            <a:avLst>
              <a:gd name="adj1" fmla="val 64539"/>
              <a:gd name="adj2" fmla="val -8815"/>
              <a:gd name="adj3" fmla="val 16667"/>
            </a:avLst>
          </a:prstGeom>
          <a:noFill/>
          <a:ln w="31750">
            <a:solidFill>
              <a:srgbClr val="E000AD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E000AD"/>
                </a:solidFill>
                <a:latin typeface="Corbel" charset="0"/>
                <a:ea typeface="Corbel" charset="0"/>
                <a:cs typeface="Corbel" charset="0"/>
              </a:rPr>
              <a:t>3.</a:t>
            </a:r>
            <a:r>
              <a:rPr lang="nl-NL" sz="1400" dirty="0">
                <a:solidFill>
                  <a:srgbClr val="E000AD"/>
                </a:solidFill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Wanneer je in een groep bent, kan je dingen bespreken. </a:t>
            </a:r>
          </a:p>
          <a:p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Er zijn dan verschillende ideeën en die kan je samenvoegen. </a:t>
            </a:r>
          </a:p>
        </p:txBody>
      </p:sp>
      <p:sp>
        <p:nvSpPr>
          <p:cNvPr id="14" name="Rounded Rectangular Callout 4"/>
          <p:cNvSpPr/>
          <p:nvPr/>
        </p:nvSpPr>
        <p:spPr>
          <a:xfrm>
            <a:off x="3993443" y="221049"/>
            <a:ext cx="2963410" cy="732163"/>
          </a:xfrm>
          <a:prstGeom prst="wedgeRoundRectCallout">
            <a:avLst>
              <a:gd name="adj1" fmla="val -68760"/>
              <a:gd name="adj2" fmla="val 40067"/>
              <a:gd name="adj3" fmla="val 16667"/>
            </a:avLst>
          </a:prstGeom>
          <a:noFill/>
          <a:ln w="31750">
            <a:solidFill>
              <a:srgbClr val="FFC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b="1" dirty="0">
                <a:solidFill>
                  <a:srgbClr val="FFC000"/>
                </a:solidFill>
                <a:latin typeface="Corbel" charset="0"/>
                <a:ea typeface="Corbel" charset="0"/>
                <a:cs typeface="Corbel" charset="0"/>
              </a:rPr>
              <a:t>1.</a:t>
            </a:r>
            <a:r>
              <a:rPr lang="nl-NL" sz="1400" b="1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b="1" dirty="0">
                <a:latin typeface="Corbel" charset="0"/>
                <a:ea typeface="Corbel" charset="0"/>
                <a:cs typeface="Corbel" charset="0"/>
              </a:rPr>
              <a:t>Kan </a:t>
            </a:r>
            <a:r>
              <a:rPr lang="nl-BE" sz="1400" b="1">
                <a:latin typeface="Corbel" charset="0"/>
                <a:ea typeface="Corbel" charset="0"/>
                <a:cs typeface="Corbel" charset="0"/>
              </a:rPr>
              <a:t>je alleen </a:t>
            </a:r>
            <a:r>
              <a:rPr lang="nl-BE" sz="1400" b="1" dirty="0">
                <a:latin typeface="Corbel" charset="0"/>
                <a:ea typeface="Corbel" charset="0"/>
                <a:cs typeface="Corbel" charset="0"/>
              </a:rPr>
              <a:t>aan wetenschap doen of heb je anderen nodig?</a:t>
            </a:r>
          </a:p>
        </p:txBody>
      </p:sp>
      <p:sp>
        <p:nvSpPr>
          <p:cNvPr id="15" name="Rounded Rectangular Callout 4"/>
          <p:cNvSpPr/>
          <p:nvPr/>
        </p:nvSpPr>
        <p:spPr>
          <a:xfrm>
            <a:off x="4271608" y="1126609"/>
            <a:ext cx="2945994" cy="1462660"/>
          </a:xfrm>
          <a:prstGeom prst="wedgeRoundRectCallout">
            <a:avLst>
              <a:gd name="adj1" fmla="val -73141"/>
              <a:gd name="adj2" fmla="val -35410"/>
              <a:gd name="adj3" fmla="val 16667"/>
            </a:avLst>
          </a:prstGeom>
          <a:noFill/>
          <a:ln w="31750">
            <a:solidFill>
              <a:srgbClr val="FFC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FFC000"/>
                </a:solidFill>
                <a:latin typeface="Corbel" charset="0"/>
                <a:ea typeface="Corbel" charset="0"/>
                <a:cs typeface="Corbel" charset="0"/>
              </a:rPr>
              <a:t>5.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Enerzijds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hebben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we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dus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anderen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nodig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om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verschillende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ideeën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te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verzamelen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.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Anderzijds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kan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samenwerking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ruzie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uitlokken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.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Wat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kunnen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we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besluiten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hieruit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?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endParaRPr lang="nl-BE" sz="1400" dirty="0">
              <a:latin typeface="Corbel" charset="0"/>
              <a:ea typeface="Corbel" charset="0"/>
              <a:cs typeface="Corbel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337" y="3359875"/>
            <a:ext cx="850408" cy="329750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293" y="4451053"/>
            <a:ext cx="1341120" cy="207568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381" y="265552"/>
            <a:ext cx="536448" cy="282244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196" y="627878"/>
            <a:ext cx="803305" cy="2460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62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2" grpId="0" animBg="1"/>
      <p:bldP spid="2" grpId="0" animBg="1"/>
      <p:bldP spid="28" grpId="0" animBg="1"/>
      <p:bldP spid="6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3487415" y="3657601"/>
            <a:ext cx="2314651" cy="2185391"/>
          </a:xfrm>
          <a:prstGeom prst="wedgeRoundRectCallout">
            <a:avLst>
              <a:gd name="adj1" fmla="val -74247"/>
              <a:gd name="adj2" fmla="val -13381"/>
              <a:gd name="adj3" fmla="val 16667"/>
            </a:avLst>
          </a:prstGeom>
          <a:noFill/>
          <a:ln w="317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chemeClr val="accent1"/>
                </a:solidFill>
                <a:latin typeface="Corbel" charset="0"/>
                <a:ea typeface="Corbel" charset="0"/>
                <a:cs typeface="Corbel" charset="0"/>
              </a:rPr>
              <a:t>11.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Ik denk dat als twee wetenschappers verschillende meningen hebben, dan moeten ze allebei wel een beetje juist zijn. Als ze alles samen zetten, dan is het pas echt af.</a:t>
            </a:r>
          </a:p>
        </p:txBody>
      </p:sp>
      <p:sp>
        <p:nvSpPr>
          <p:cNvPr id="2" name="Toelichting met afgeronde rechthoek 1"/>
          <p:cNvSpPr/>
          <p:nvPr/>
        </p:nvSpPr>
        <p:spPr>
          <a:xfrm>
            <a:off x="8000249" y="3675991"/>
            <a:ext cx="2451852" cy="1214057"/>
          </a:xfrm>
          <a:prstGeom prst="wedgeRoundRectCallout">
            <a:avLst>
              <a:gd name="adj1" fmla="val -57719"/>
              <a:gd name="adj2" fmla="val 33496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10.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Ik vind van niet, ook zij kunnen ruzie krijgen omdat ze totaal andere meningen hebben. </a:t>
            </a:r>
          </a:p>
        </p:txBody>
      </p:sp>
      <p:sp>
        <p:nvSpPr>
          <p:cNvPr id="28" name="Toelichting met afgeronde rechthoek 27"/>
          <p:cNvSpPr/>
          <p:nvPr/>
        </p:nvSpPr>
        <p:spPr>
          <a:xfrm>
            <a:off x="8000250" y="5103395"/>
            <a:ext cx="2238859" cy="1423346"/>
          </a:xfrm>
          <a:prstGeom prst="wedgeRoundRectCallout">
            <a:avLst>
              <a:gd name="adj1" fmla="val -60291"/>
              <a:gd name="adj2" fmla="val -37289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13. 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Wanneer ze het niet kunnen oplossen, dan heeft iedereen het fout en dan hebben ze iets nieuws ontdekt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!</a:t>
            </a:r>
          </a:p>
        </p:txBody>
      </p:sp>
      <p:sp>
        <p:nvSpPr>
          <p:cNvPr id="6" name="Toelichting met afgeronde rechthoek 5"/>
          <p:cNvSpPr/>
          <p:nvPr/>
        </p:nvSpPr>
        <p:spPr>
          <a:xfrm>
            <a:off x="7486262" y="520701"/>
            <a:ext cx="1508532" cy="2120899"/>
          </a:xfrm>
          <a:prstGeom prst="wedgeRoundRectCallout">
            <a:avLst>
              <a:gd name="adj1" fmla="val 68927"/>
              <a:gd name="adj2" fmla="val -12856"/>
              <a:gd name="adj3" fmla="val 16667"/>
            </a:avLst>
          </a:prstGeom>
          <a:noFill/>
          <a:ln w="31750">
            <a:solidFill>
              <a:srgbClr val="E000AD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E000AD"/>
                </a:solidFill>
                <a:latin typeface="Corbel" charset="0"/>
                <a:ea typeface="Corbel" charset="0"/>
                <a:cs typeface="Corbel" charset="0"/>
              </a:rPr>
              <a:t>9.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Ik denk van wel, zij hebben meestal dezelfde ideeën en zullen elkaar dan heel goed kunnen helpen.</a:t>
            </a:r>
          </a:p>
        </p:txBody>
      </p:sp>
      <p:sp>
        <p:nvSpPr>
          <p:cNvPr id="14" name="Rounded Rectangular Callout 4"/>
          <p:cNvSpPr/>
          <p:nvPr/>
        </p:nvSpPr>
        <p:spPr>
          <a:xfrm>
            <a:off x="3825245" y="364225"/>
            <a:ext cx="2824603" cy="879656"/>
          </a:xfrm>
          <a:prstGeom prst="wedgeRoundRectCallout">
            <a:avLst>
              <a:gd name="adj1" fmla="val -65332"/>
              <a:gd name="adj2" fmla="val 47286"/>
              <a:gd name="adj3" fmla="val 16667"/>
            </a:avLst>
          </a:prstGeom>
          <a:noFill/>
          <a:ln w="31750">
            <a:solidFill>
              <a:srgbClr val="FFC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FFC000"/>
                </a:solidFill>
                <a:latin typeface="Corbel" charset="0"/>
                <a:ea typeface="Corbel" charset="0"/>
                <a:cs typeface="Corbel" charset="0"/>
              </a:rPr>
              <a:t>8.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Dus als echte wetenschappers samenwerken, is het altijd beter?</a:t>
            </a:r>
          </a:p>
        </p:txBody>
      </p:sp>
      <p:sp>
        <p:nvSpPr>
          <p:cNvPr id="15" name="Rounded Rectangular Callout 4"/>
          <p:cNvSpPr/>
          <p:nvPr/>
        </p:nvSpPr>
        <p:spPr>
          <a:xfrm>
            <a:off x="3961374" y="1451821"/>
            <a:ext cx="2871975" cy="665946"/>
          </a:xfrm>
          <a:prstGeom prst="wedgeRoundRectCallout">
            <a:avLst>
              <a:gd name="adj1" fmla="val -63134"/>
              <a:gd name="adj2" fmla="val -42346"/>
              <a:gd name="adj3" fmla="val 16667"/>
            </a:avLst>
          </a:prstGeom>
          <a:noFill/>
          <a:ln w="31750">
            <a:solidFill>
              <a:srgbClr val="FFC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FFC000"/>
                </a:solidFill>
                <a:latin typeface="Corbel" charset="0"/>
                <a:ea typeface="Corbel" charset="0"/>
                <a:cs typeface="Corbel" charset="0"/>
              </a:rPr>
              <a:t>12.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Wordt het dan altijd opgelost? </a:t>
            </a:r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337" y="3359875"/>
            <a:ext cx="850408" cy="3297501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293" y="4451053"/>
            <a:ext cx="1341120" cy="207568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381" y="265552"/>
            <a:ext cx="536448" cy="2822448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196" y="627878"/>
            <a:ext cx="803305" cy="2460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7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28" grpId="0" animBg="1"/>
      <p:bldP spid="6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Macintosh PowerPoint</Application>
  <PresentationFormat>Breedbeeld</PresentationFormat>
  <Paragraphs>15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Corbel</vt:lpstr>
      <vt:lpstr>Arial</vt:lpstr>
      <vt:lpstr>Office-thema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Office-gebruiker</dc:creator>
  <cp:lastModifiedBy>Microsoft Office-gebruiker</cp:lastModifiedBy>
  <cp:revision>1</cp:revision>
  <dcterms:created xsi:type="dcterms:W3CDTF">2016-09-28T08:09:30Z</dcterms:created>
  <dcterms:modified xsi:type="dcterms:W3CDTF">2016-09-28T08:09:54Z</dcterms:modified>
</cp:coreProperties>
</file>